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9"/>
  </p:notesMasterIdLst>
  <p:handoutMasterIdLst>
    <p:handoutMasterId r:id="rId50"/>
  </p:handoutMasterIdLst>
  <p:sldIdLst>
    <p:sldId id="264" r:id="rId2"/>
    <p:sldId id="299" r:id="rId3"/>
    <p:sldId id="308" r:id="rId4"/>
    <p:sldId id="322" r:id="rId5"/>
    <p:sldId id="321" r:id="rId6"/>
    <p:sldId id="298" r:id="rId7"/>
    <p:sldId id="267" r:id="rId8"/>
    <p:sldId id="295" r:id="rId9"/>
    <p:sldId id="304" r:id="rId10"/>
    <p:sldId id="305" r:id="rId11"/>
    <p:sldId id="306" r:id="rId12"/>
    <p:sldId id="296" r:id="rId13"/>
    <p:sldId id="282" r:id="rId14"/>
    <p:sldId id="307" r:id="rId15"/>
    <p:sldId id="268" r:id="rId16"/>
    <p:sldId id="300" r:id="rId17"/>
    <p:sldId id="283" r:id="rId18"/>
    <p:sldId id="284" r:id="rId19"/>
    <p:sldId id="266" r:id="rId20"/>
    <p:sldId id="301" r:id="rId21"/>
    <p:sldId id="265" r:id="rId22"/>
    <p:sldId id="315" r:id="rId23"/>
    <p:sldId id="303" r:id="rId24"/>
    <p:sldId id="319" r:id="rId25"/>
    <p:sldId id="320" r:id="rId26"/>
    <p:sldId id="318" r:id="rId27"/>
    <p:sldId id="317" r:id="rId28"/>
    <p:sldId id="285" r:id="rId29"/>
    <p:sldId id="286" r:id="rId30"/>
    <p:sldId id="288" r:id="rId31"/>
    <p:sldId id="289" r:id="rId32"/>
    <p:sldId id="316" r:id="rId33"/>
    <p:sldId id="313" r:id="rId34"/>
    <p:sldId id="314" r:id="rId35"/>
    <p:sldId id="291" r:id="rId36"/>
    <p:sldId id="293" r:id="rId37"/>
    <p:sldId id="294" r:id="rId38"/>
    <p:sldId id="280" r:id="rId39"/>
    <p:sldId id="309" r:id="rId40"/>
    <p:sldId id="302" r:id="rId41"/>
    <p:sldId id="269" r:id="rId42"/>
    <p:sldId id="278" r:id="rId43"/>
    <p:sldId id="279" r:id="rId44"/>
    <p:sldId id="311" r:id="rId45"/>
    <p:sldId id="312" r:id="rId46"/>
    <p:sldId id="323" r:id="rId47"/>
    <p:sldId id="324" r:id="rId48"/>
  </p:sldIdLst>
  <p:sldSz cx="9144000" cy="6858000" type="letter"/>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00"/>
    <a:srgbClr val="008000"/>
    <a:srgbClr val="336600"/>
    <a:srgbClr val="99CC00"/>
    <a:srgbClr val="CC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162" autoAdjust="0"/>
    <p:restoredTop sz="94434" autoAdjust="0"/>
  </p:normalViewPr>
  <p:slideViewPr>
    <p:cSldViewPr snapToGrid="0">
      <p:cViewPr varScale="1">
        <p:scale>
          <a:sx n="70" d="100"/>
          <a:sy n="70" d="100"/>
        </p:scale>
        <p:origin x="1278" y="72"/>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image" Target="../media/image38.wmf"/><Relationship Id="rId1" Type="http://schemas.openxmlformats.org/officeDocument/2006/relationships/image" Target="../media/image37.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58.wmf"/><Relationship Id="rId2" Type="http://schemas.openxmlformats.org/officeDocument/2006/relationships/image" Target="../media/image57.wmf"/><Relationship Id="rId1" Type="http://schemas.openxmlformats.org/officeDocument/2006/relationships/image" Target="../media/image56.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9.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61.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6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L"/>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96621AE-0E2F-4106-9A70-2C5914E32039}" type="datetimeFigureOut">
              <a:rPr lang="es-CL" smtClean="0"/>
              <a:t>05-09-2014</a:t>
            </a:fld>
            <a:endParaRPr lang="es-CL"/>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CL"/>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664B78C-3FA4-479A-BB31-FF5626649994}" type="slidenum">
              <a:rPr lang="es-CL" smtClean="0"/>
              <a:t>‹Nº›</a:t>
            </a:fld>
            <a:endParaRPr lang="es-CL"/>
          </a:p>
        </p:txBody>
      </p:sp>
    </p:spTree>
    <p:extLst>
      <p:ext uri="{BB962C8B-B14F-4D97-AF65-F5344CB8AC3E}">
        <p14:creationId xmlns:p14="http://schemas.microsoft.com/office/powerpoint/2010/main" val="247630448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DC711D9-7B63-46A8-A41E-CA02208FED79}" type="datetimeFigureOut">
              <a:rPr lang="es-CL" smtClean="0"/>
              <a:t>05-09-2014</a:t>
            </a:fld>
            <a:endParaRPr lang="es-CL"/>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C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F32D2E-88BF-445B-9D91-C07E7D7926BF}" type="slidenum">
              <a:rPr lang="es-CL" smtClean="0"/>
              <a:t>‹Nº›</a:t>
            </a:fld>
            <a:endParaRPr lang="es-CL"/>
          </a:p>
        </p:txBody>
      </p:sp>
    </p:spTree>
    <p:extLst>
      <p:ext uri="{BB962C8B-B14F-4D97-AF65-F5344CB8AC3E}">
        <p14:creationId xmlns:p14="http://schemas.microsoft.com/office/powerpoint/2010/main" val="218884897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endParaRPr lang="es-CL"/>
          </a:p>
        </p:txBody>
      </p:sp>
      <p:sp>
        <p:nvSpPr>
          <p:cNvPr id="4" name="Marcador de número de diapositiva 3"/>
          <p:cNvSpPr>
            <a:spLocks noGrp="1"/>
          </p:cNvSpPr>
          <p:nvPr>
            <p:ph type="sldNum" sz="quarter" idx="10"/>
          </p:nvPr>
        </p:nvSpPr>
        <p:spPr/>
        <p:txBody>
          <a:bodyPr/>
          <a:lstStyle/>
          <a:p>
            <a:fld id="{9CF32D2E-88BF-445B-9D91-C07E7D7926BF}" type="slidenum">
              <a:rPr lang="es-CL" smtClean="0"/>
              <a:t>1</a:t>
            </a:fld>
            <a:endParaRPr lang="es-CL"/>
          </a:p>
        </p:txBody>
      </p:sp>
    </p:spTree>
    <p:extLst>
      <p:ext uri="{BB962C8B-B14F-4D97-AF65-F5344CB8AC3E}">
        <p14:creationId xmlns:p14="http://schemas.microsoft.com/office/powerpoint/2010/main" val="17584994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endParaRPr lang="es-CL"/>
          </a:p>
        </p:txBody>
      </p:sp>
      <p:sp>
        <p:nvSpPr>
          <p:cNvPr id="4" name="Marcador de número de diapositiva 3"/>
          <p:cNvSpPr>
            <a:spLocks noGrp="1"/>
          </p:cNvSpPr>
          <p:nvPr>
            <p:ph type="sldNum" sz="quarter" idx="10"/>
          </p:nvPr>
        </p:nvSpPr>
        <p:spPr/>
        <p:txBody>
          <a:bodyPr/>
          <a:lstStyle/>
          <a:p>
            <a:fld id="{9CF32D2E-88BF-445B-9D91-C07E7D7926BF}" type="slidenum">
              <a:rPr lang="es-CL" smtClean="0"/>
              <a:t>2</a:t>
            </a:fld>
            <a:endParaRPr lang="es-CL"/>
          </a:p>
        </p:txBody>
      </p:sp>
    </p:spTree>
    <p:extLst>
      <p:ext uri="{BB962C8B-B14F-4D97-AF65-F5344CB8AC3E}">
        <p14:creationId xmlns:p14="http://schemas.microsoft.com/office/powerpoint/2010/main" val="16573474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endParaRPr lang="es-CL"/>
          </a:p>
        </p:txBody>
      </p:sp>
      <p:sp>
        <p:nvSpPr>
          <p:cNvPr id="4" name="Marcador de número de diapositiva 3"/>
          <p:cNvSpPr>
            <a:spLocks noGrp="1"/>
          </p:cNvSpPr>
          <p:nvPr>
            <p:ph type="sldNum" sz="quarter" idx="10"/>
          </p:nvPr>
        </p:nvSpPr>
        <p:spPr/>
        <p:txBody>
          <a:bodyPr/>
          <a:lstStyle/>
          <a:p>
            <a:fld id="{9CF32D2E-88BF-445B-9D91-C07E7D7926BF}" type="slidenum">
              <a:rPr lang="es-CL" smtClean="0"/>
              <a:t>4</a:t>
            </a:fld>
            <a:endParaRPr lang="es-CL"/>
          </a:p>
        </p:txBody>
      </p:sp>
    </p:spTree>
    <p:extLst>
      <p:ext uri="{BB962C8B-B14F-4D97-AF65-F5344CB8AC3E}">
        <p14:creationId xmlns:p14="http://schemas.microsoft.com/office/powerpoint/2010/main" val="17274383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endParaRPr lang="es-CL"/>
          </a:p>
        </p:txBody>
      </p:sp>
      <p:sp>
        <p:nvSpPr>
          <p:cNvPr id="4" name="Marcador de número de diapositiva 3"/>
          <p:cNvSpPr>
            <a:spLocks noGrp="1"/>
          </p:cNvSpPr>
          <p:nvPr>
            <p:ph type="sldNum" sz="quarter" idx="10"/>
          </p:nvPr>
        </p:nvSpPr>
        <p:spPr/>
        <p:txBody>
          <a:bodyPr/>
          <a:lstStyle/>
          <a:p>
            <a:fld id="{9CF32D2E-88BF-445B-9D91-C07E7D7926BF}" type="slidenum">
              <a:rPr lang="es-CL" smtClean="0"/>
              <a:t>6</a:t>
            </a:fld>
            <a:endParaRPr lang="es-CL"/>
          </a:p>
        </p:txBody>
      </p:sp>
    </p:spTree>
    <p:extLst>
      <p:ext uri="{BB962C8B-B14F-4D97-AF65-F5344CB8AC3E}">
        <p14:creationId xmlns:p14="http://schemas.microsoft.com/office/powerpoint/2010/main" val="11436054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endParaRPr lang="es-CL"/>
          </a:p>
        </p:txBody>
      </p:sp>
      <p:sp>
        <p:nvSpPr>
          <p:cNvPr id="4" name="Marcador de número de diapositiva 3"/>
          <p:cNvSpPr>
            <a:spLocks noGrp="1"/>
          </p:cNvSpPr>
          <p:nvPr>
            <p:ph type="sldNum" sz="quarter" idx="10"/>
          </p:nvPr>
        </p:nvSpPr>
        <p:spPr/>
        <p:txBody>
          <a:bodyPr/>
          <a:lstStyle/>
          <a:p>
            <a:fld id="{9CF32D2E-88BF-445B-9D91-C07E7D7926BF}" type="slidenum">
              <a:rPr lang="es-CL" smtClean="0"/>
              <a:t>16</a:t>
            </a:fld>
            <a:endParaRPr lang="es-CL"/>
          </a:p>
        </p:txBody>
      </p:sp>
    </p:spTree>
    <p:extLst>
      <p:ext uri="{BB962C8B-B14F-4D97-AF65-F5344CB8AC3E}">
        <p14:creationId xmlns:p14="http://schemas.microsoft.com/office/powerpoint/2010/main" val="26951085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endParaRPr lang="es-CL"/>
          </a:p>
        </p:txBody>
      </p:sp>
      <p:sp>
        <p:nvSpPr>
          <p:cNvPr id="4" name="Marcador de número de diapositiva 3"/>
          <p:cNvSpPr>
            <a:spLocks noGrp="1"/>
          </p:cNvSpPr>
          <p:nvPr>
            <p:ph type="sldNum" sz="quarter" idx="10"/>
          </p:nvPr>
        </p:nvSpPr>
        <p:spPr/>
        <p:txBody>
          <a:bodyPr/>
          <a:lstStyle/>
          <a:p>
            <a:fld id="{9CF32D2E-88BF-445B-9D91-C07E7D7926BF}" type="slidenum">
              <a:rPr lang="es-CL" smtClean="0"/>
              <a:t>20</a:t>
            </a:fld>
            <a:endParaRPr lang="es-CL"/>
          </a:p>
        </p:txBody>
      </p:sp>
    </p:spTree>
    <p:extLst>
      <p:ext uri="{BB962C8B-B14F-4D97-AF65-F5344CB8AC3E}">
        <p14:creationId xmlns:p14="http://schemas.microsoft.com/office/powerpoint/2010/main" val="17396797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endParaRPr lang="es-CL"/>
          </a:p>
        </p:txBody>
      </p:sp>
      <p:sp>
        <p:nvSpPr>
          <p:cNvPr id="4" name="Marcador de número de diapositiva 3"/>
          <p:cNvSpPr>
            <a:spLocks noGrp="1"/>
          </p:cNvSpPr>
          <p:nvPr>
            <p:ph type="sldNum" sz="quarter" idx="10"/>
          </p:nvPr>
        </p:nvSpPr>
        <p:spPr/>
        <p:txBody>
          <a:bodyPr/>
          <a:lstStyle/>
          <a:p>
            <a:fld id="{9CF32D2E-88BF-445B-9D91-C07E7D7926BF}" type="slidenum">
              <a:rPr lang="es-CL" smtClean="0"/>
              <a:t>46</a:t>
            </a:fld>
            <a:endParaRPr lang="es-CL"/>
          </a:p>
        </p:txBody>
      </p:sp>
    </p:spTree>
    <p:extLst>
      <p:ext uri="{BB962C8B-B14F-4D97-AF65-F5344CB8AC3E}">
        <p14:creationId xmlns:p14="http://schemas.microsoft.com/office/powerpoint/2010/main" val="15583672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3C5217DE-5792-4D08-900F-8DE5388E4484}" type="datetime1">
              <a:rPr lang="es-CL" smtClean="0"/>
              <a:t>05-09-2014</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0E61FBEB-4997-4370-9208-E2699A9F876D}" type="slidenum">
              <a:rPr lang="es-CL" smtClean="0"/>
              <a:t>‹Nº›</a:t>
            </a:fld>
            <a:endParaRPr lang="es-CL"/>
          </a:p>
        </p:txBody>
      </p:sp>
    </p:spTree>
    <p:extLst>
      <p:ext uri="{BB962C8B-B14F-4D97-AF65-F5344CB8AC3E}">
        <p14:creationId xmlns:p14="http://schemas.microsoft.com/office/powerpoint/2010/main" val="10891491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B110908-FF10-49B8-9FBB-BC05201E5CD1}" type="datetime1">
              <a:rPr lang="es-CL" smtClean="0"/>
              <a:t>05-09-2014</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0E61FBEB-4997-4370-9208-E2699A9F876D}" type="slidenum">
              <a:rPr lang="es-CL" smtClean="0"/>
              <a:t>‹Nº›</a:t>
            </a:fld>
            <a:endParaRPr lang="es-CL"/>
          </a:p>
        </p:txBody>
      </p:sp>
    </p:spTree>
    <p:extLst>
      <p:ext uri="{BB962C8B-B14F-4D97-AF65-F5344CB8AC3E}">
        <p14:creationId xmlns:p14="http://schemas.microsoft.com/office/powerpoint/2010/main" val="6177409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578B7C3-58FB-43EB-8E23-F4B071AE7A77}" type="datetime1">
              <a:rPr lang="es-CL" smtClean="0"/>
              <a:t>05-09-2014</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0E61FBEB-4997-4370-9208-E2699A9F876D}" type="slidenum">
              <a:rPr lang="es-CL" smtClean="0"/>
              <a:t>‹Nº›</a:t>
            </a:fld>
            <a:endParaRPr lang="es-CL"/>
          </a:p>
        </p:txBody>
      </p:sp>
    </p:spTree>
    <p:extLst>
      <p:ext uri="{BB962C8B-B14F-4D97-AF65-F5344CB8AC3E}">
        <p14:creationId xmlns:p14="http://schemas.microsoft.com/office/powerpoint/2010/main" val="39655911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81FA83E-68E6-4A94-A7C0-EFE5E952E18F}" type="datetime1">
              <a:rPr lang="es-CL" smtClean="0"/>
              <a:t>05-09-2014</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0E61FBEB-4997-4370-9208-E2699A9F876D}" type="slidenum">
              <a:rPr lang="es-CL" smtClean="0"/>
              <a:t>‹Nº›</a:t>
            </a:fld>
            <a:endParaRPr lang="es-CL"/>
          </a:p>
        </p:txBody>
      </p:sp>
    </p:spTree>
    <p:extLst>
      <p:ext uri="{BB962C8B-B14F-4D97-AF65-F5344CB8AC3E}">
        <p14:creationId xmlns:p14="http://schemas.microsoft.com/office/powerpoint/2010/main" val="2799338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A71BF37-C67F-4E0F-A079-AA3B8112B446}" type="datetime1">
              <a:rPr lang="es-CL" smtClean="0"/>
              <a:t>05-09-2014</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0E61FBEB-4997-4370-9208-E2699A9F876D}" type="slidenum">
              <a:rPr lang="es-CL" smtClean="0"/>
              <a:t>‹Nº›</a:t>
            </a:fld>
            <a:endParaRPr lang="es-CL"/>
          </a:p>
        </p:txBody>
      </p:sp>
    </p:spTree>
    <p:extLst>
      <p:ext uri="{BB962C8B-B14F-4D97-AF65-F5344CB8AC3E}">
        <p14:creationId xmlns:p14="http://schemas.microsoft.com/office/powerpoint/2010/main" val="16973828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C41CDFD7-1B2B-4FC2-A6DB-B276CABFDE28}" type="datetime1">
              <a:rPr lang="es-CL" smtClean="0"/>
              <a:t>05-09-2014</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0E61FBEB-4997-4370-9208-E2699A9F876D}" type="slidenum">
              <a:rPr lang="es-CL" smtClean="0"/>
              <a:t>‹Nº›</a:t>
            </a:fld>
            <a:endParaRPr lang="es-CL"/>
          </a:p>
        </p:txBody>
      </p:sp>
    </p:spTree>
    <p:extLst>
      <p:ext uri="{BB962C8B-B14F-4D97-AF65-F5344CB8AC3E}">
        <p14:creationId xmlns:p14="http://schemas.microsoft.com/office/powerpoint/2010/main" val="42749852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0FC1CDF2-0DF2-488B-BCE9-717C1BCE20B1}" type="datetime1">
              <a:rPr lang="es-CL" smtClean="0"/>
              <a:t>05-09-2014</a:t>
            </a:fld>
            <a:endParaRPr lang="es-CL"/>
          </a:p>
        </p:txBody>
      </p:sp>
      <p:sp>
        <p:nvSpPr>
          <p:cNvPr id="8" name="Footer Placeholder 7"/>
          <p:cNvSpPr>
            <a:spLocks noGrp="1"/>
          </p:cNvSpPr>
          <p:nvPr>
            <p:ph type="ftr" sz="quarter" idx="11"/>
          </p:nvPr>
        </p:nvSpPr>
        <p:spPr/>
        <p:txBody>
          <a:bodyPr/>
          <a:lstStyle/>
          <a:p>
            <a:endParaRPr lang="es-CL"/>
          </a:p>
        </p:txBody>
      </p:sp>
      <p:sp>
        <p:nvSpPr>
          <p:cNvPr id="9" name="Slide Number Placeholder 8"/>
          <p:cNvSpPr>
            <a:spLocks noGrp="1"/>
          </p:cNvSpPr>
          <p:nvPr>
            <p:ph type="sldNum" sz="quarter" idx="12"/>
          </p:nvPr>
        </p:nvSpPr>
        <p:spPr/>
        <p:txBody>
          <a:bodyPr/>
          <a:lstStyle/>
          <a:p>
            <a:fld id="{0E61FBEB-4997-4370-9208-E2699A9F876D}" type="slidenum">
              <a:rPr lang="es-CL" smtClean="0"/>
              <a:t>‹Nº›</a:t>
            </a:fld>
            <a:endParaRPr lang="es-CL"/>
          </a:p>
        </p:txBody>
      </p:sp>
    </p:spTree>
    <p:extLst>
      <p:ext uri="{BB962C8B-B14F-4D97-AF65-F5344CB8AC3E}">
        <p14:creationId xmlns:p14="http://schemas.microsoft.com/office/powerpoint/2010/main" val="1119431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EE4EC6B2-06B3-4C35-90BE-B0F8B9593B34}" type="datetime1">
              <a:rPr lang="es-CL" smtClean="0"/>
              <a:t>05-09-2014</a:t>
            </a:fld>
            <a:endParaRPr lang="es-CL"/>
          </a:p>
        </p:txBody>
      </p:sp>
      <p:sp>
        <p:nvSpPr>
          <p:cNvPr id="4" name="Footer Placeholder 3"/>
          <p:cNvSpPr>
            <a:spLocks noGrp="1"/>
          </p:cNvSpPr>
          <p:nvPr>
            <p:ph type="ftr" sz="quarter" idx="11"/>
          </p:nvPr>
        </p:nvSpPr>
        <p:spPr/>
        <p:txBody>
          <a:bodyPr/>
          <a:lstStyle/>
          <a:p>
            <a:endParaRPr lang="es-CL"/>
          </a:p>
        </p:txBody>
      </p:sp>
      <p:sp>
        <p:nvSpPr>
          <p:cNvPr id="5" name="Slide Number Placeholder 4"/>
          <p:cNvSpPr>
            <a:spLocks noGrp="1"/>
          </p:cNvSpPr>
          <p:nvPr>
            <p:ph type="sldNum" sz="quarter" idx="12"/>
          </p:nvPr>
        </p:nvSpPr>
        <p:spPr/>
        <p:txBody>
          <a:bodyPr/>
          <a:lstStyle/>
          <a:p>
            <a:fld id="{0E61FBEB-4997-4370-9208-E2699A9F876D}" type="slidenum">
              <a:rPr lang="es-CL" smtClean="0"/>
              <a:t>‹Nº›</a:t>
            </a:fld>
            <a:endParaRPr lang="es-CL"/>
          </a:p>
        </p:txBody>
      </p:sp>
    </p:spTree>
    <p:extLst>
      <p:ext uri="{BB962C8B-B14F-4D97-AF65-F5344CB8AC3E}">
        <p14:creationId xmlns:p14="http://schemas.microsoft.com/office/powerpoint/2010/main" val="31541453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E40A8D-1B42-4F6A-A4CA-FFB3990D3D76}" type="datetime1">
              <a:rPr lang="es-CL" smtClean="0"/>
              <a:t>05-09-2014</a:t>
            </a:fld>
            <a:endParaRPr lang="es-CL"/>
          </a:p>
        </p:txBody>
      </p:sp>
      <p:sp>
        <p:nvSpPr>
          <p:cNvPr id="3" name="Footer Placeholder 2"/>
          <p:cNvSpPr>
            <a:spLocks noGrp="1"/>
          </p:cNvSpPr>
          <p:nvPr>
            <p:ph type="ftr" sz="quarter" idx="11"/>
          </p:nvPr>
        </p:nvSpPr>
        <p:spPr/>
        <p:txBody>
          <a:bodyPr/>
          <a:lstStyle/>
          <a:p>
            <a:endParaRPr lang="es-CL"/>
          </a:p>
        </p:txBody>
      </p:sp>
      <p:sp>
        <p:nvSpPr>
          <p:cNvPr id="4" name="Slide Number Placeholder 3"/>
          <p:cNvSpPr>
            <a:spLocks noGrp="1"/>
          </p:cNvSpPr>
          <p:nvPr>
            <p:ph type="sldNum" sz="quarter" idx="12"/>
          </p:nvPr>
        </p:nvSpPr>
        <p:spPr/>
        <p:txBody>
          <a:bodyPr/>
          <a:lstStyle/>
          <a:p>
            <a:fld id="{0E61FBEB-4997-4370-9208-E2699A9F876D}" type="slidenum">
              <a:rPr lang="es-CL" smtClean="0"/>
              <a:t>‹Nº›</a:t>
            </a:fld>
            <a:endParaRPr lang="es-CL"/>
          </a:p>
        </p:txBody>
      </p:sp>
    </p:spTree>
    <p:extLst>
      <p:ext uri="{BB962C8B-B14F-4D97-AF65-F5344CB8AC3E}">
        <p14:creationId xmlns:p14="http://schemas.microsoft.com/office/powerpoint/2010/main" val="29459904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B409AA0-D1DF-422E-B493-55EC5CEAAA74}" type="datetime1">
              <a:rPr lang="es-CL" smtClean="0"/>
              <a:t>05-09-2014</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0E61FBEB-4997-4370-9208-E2699A9F876D}" type="slidenum">
              <a:rPr lang="es-CL" smtClean="0"/>
              <a:t>‹Nº›</a:t>
            </a:fld>
            <a:endParaRPr lang="es-CL"/>
          </a:p>
        </p:txBody>
      </p:sp>
    </p:spTree>
    <p:extLst>
      <p:ext uri="{BB962C8B-B14F-4D97-AF65-F5344CB8AC3E}">
        <p14:creationId xmlns:p14="http://schemas.microsoft.com/office/powerpoint/2010/main" val="2074250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EC7B583-231F-44DB-A926-F8D9275C246E}" type="datetime1">
              <a:rPr lang="es-CL" smtClean="0"/>
              <a:t>05-09-2014</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0E61FBEB-4997-4370-9208-E2699A9F876D}" type="slidenum">
              <a:rPr lang="es-CL" smtClean="0"/>
              <a:t>‹Nº›</a:t>
            </a:fld>
            <a:endParaRPr lang="es-CL"/>
          </a:p>
        </p:txBody>
      </p:sp>
    </p:spTree>
    <p:extLst>
      <p:ext uri="{BB962C8B-B14F-4D97-AF65-F5344CB8AC3E}">
        <p14:creationId xmlns:p14="http://schemas.microsoft.com/office/powerpoint/2010/main" val="16926527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64023C-9A5A-4AA4-90DC-BAEECBDA6F59}" type="datetime1">
              <a:rPr lang="es-CL" smtClean="0"/>
              <a:t>05-09-2014</a:t>
            </a:fld>
            <a:endParaRPr lang="es-CL"/>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61FBEB-4997-4370-9208-E2699A9F876D}" type="slidenum">
              <a:rPr lang="es-CL" smtClean="0"/>
              <a:t>‹Nº›</a:t>
            </a:fld>
            <a:endParaRPr lang="es-CL"/>
          </a:p>
        </p:txBody>
      </p:sp>
    </p:spTree>
    <p:extLst>
      <p:ext uri="{BB962C8B-B14F-4D97-AF65-F5344CB8AC3E}">
        <p14:creationId xmlns:p14="http://schemas.microsoft.com/office/powerpoint/2010/main" val="299640772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jpg"/><Relationship Id="rId5" Type="http://schemas.openxmlformats.org/officeDocument/2006/relationships/image" Target="../media/image1.w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5.xml.rels><?xml version="1.0" encoding="UTF-8" standalone="yes"?>
<Relationships xmlns="http://schemas.openxmlformats.org/package/2006/relationships"><Relationship Id="rId8" Type="http://schemas.openxmlformats.org/officeDocument/2006/relationships/image" Target="../media/image19.jpg"/><Relationship Id="rId3" Type="http://schemas.openxmlformats.org/officeDocument/2006/relationships/oleObject" Target="../embeddings/oleObject2.bin"/><Relationship Id="rId7"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wm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jpg"/></Relationships>
</file>

<file path=ppt/slides/_rels/slide18.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1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g"/><Relationship Id="rId1" Type="http://schemas.openxmlformats.org/officeDocument/2006/relationships/slideLayout" Target="../slideLayouts/slideLayout2.xml"/><Relationship Id="rId5" Type="http://schemas.openxmlformats.org/officeDocument/2006/relationships/image" Target="../media/image29.jpeg"/><Relationship Id="rId4" Type="http://schemas.openxmlformats.org/officeDocument/2006/relationships/image" Target="../media/image28.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5.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6.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39.w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38.wmf"/><Relationship Id="rId5" Type="http://schemas.openxmlformats.org/officeDocument/2006/relationships/oleObject" Target="../embeddings/oleObject4.bin"/><Relationship Id="rId4" Type="http://schemas.openxmlformats.org/officeDocument/2006/relationships/image" Target="../media/image37.wmf"/></Relationships>
</file>

<file path=ppt/slides/_rels/slide28.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29.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2.png"/><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31.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image" Target="../media/image58.wmf"/><Relationship Id="rId3" Type="http://schemas.openxmlformats.org/officeDocument/2006/relationships/oleObject" Target="../embeddings/oleObject6.bin"/><Relationship Id="rId7"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57.wmf"/><Relationship Id="rId5" Type="http://schemas.openxmlformats.org/officeDocument/2006/relationships/oleObject" Target="../embeddings/oleObject7.bin"/><Relationship Id="rId4" Type="http://schemas.openxmlformats.org/officeDocument/2006/relationships/image" Target="../media/image56.wmf"/></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59.wmf"/></Relationships>
</file>

<file path=ppt/slides/_rels/slide35.xml.rels><?xml version="1.0" encoding="UTF-8" standalone="yes"?>
<Relationships xmlns="http://schemas.openxmlformats.org/package/2006/relationships"><Relationship Id="rId2" Type="http://schemas.openxmlformats.org/officeDocument/2006/relationships/image" Target="../media/image60.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10.bin"/><Relationship Id="rId7" Type="http://schemas.openxmlformats.org/officeDocument/2006/relationships/image" Target="../media/image42.png"/><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63.jpeg"/><Relationship Id="rId5" Type="http://schemas.openxmlformats.org/officeDocument/2006/relationships/image" Target="../media/image62.jpg"/><Relationship Id="rId4" Type="http://schemas.openxmlformats.org/officeDocument/2006/relationships/image" Target="../media/image61.wmf"/></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11.bin"/><Relationship Id="rId7" Type="http://schemas.openxmlformats.org/officeDocument/2006/relationships/image" Target="../media/image42.png"/><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66.jpeg"/><Relationship Id="rId5" Type="http://schemas.openxmlformats.org/officeDocument/2006/relationships/image" Target="../media/image65.jpeg"/><Relationship Id="rId4" Type="http://schemas.openxmlformats.org/officeDocument/2006/relationships/image" Target="../media/image64.wmf"/></Relationships>
</file>

<file path=ppt/slides/_rels/slide38.xml.rels><?xml version="1.0" encoding="UTF-8" standalone="yes"?>
<Relationships xmlns="http://schemas.openxmlformats.org/package/2006/relationships"><Relationship Id="rId8" Type="http://schemas.openxmlformats.org/officeDocument/2006/relationships/image" Target="../media/image43.png"/><Relationship Id="rId3" Type="http://schemas.microsoft.com/office/2007/relationships/hdphoto" Target="../media/hdphoto2.wdp"/><Relationship Id="rId7" Type="http://schemas.microsoft.com/office/2007/relationships/hdphoto" Target="../media/hdphoto4.wdp"/><Relationship Id="rId2" Type="http://schemas.openxmlformats.org/officeDocument/2006/relationships/image" Target="../media/image67.png"/><Relationship Id="rId1" Type="http://schemas.openxmlformats.org/officeDocument/2006/relationships/slideLayout" Target="../slideLayouts/slideLayout2.xml"/><Relationship Id="rId6" Type="http://schemas.openxmlformats.org/officeDocument/2006/relationships/image" Target="../media/image69.png"/><Relationship Id="rId5" Type="http://schemas.microsoft.com/office/2007/relationships/hdphoto" Target="../media/hdphoto3.wdp"/><Relationship Id="rId4" Type="http://schemas.openxmlformats.org/officeDocument/2006/relationships/image" Target="../media/image68.png"/><Relationship Id="rId9" Type="http://schemas.openxmlformats.org/officeDocument/2006/relationships/image" Target="../media/image70.jpeg"/></Relationships>
</file>

<file path=ppt/slides/_rels/slide3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1.png"/><Relationship Id="rId1" Type="http://schemas.openxmlformats.org/officeDocument/2006/relationships/slideLayout" Target="../slideLayouts/slideLayout2.xml"/><Relationship Id="rId6" Type="http://schemas.openxmlformats.org/officeDocument/2006/relationships/image" Target="../media/image73.jpg"/><Relationship Id="rId5" Type="http://schemas.openxmlformats.org/officeDocument/2006/relationships/image" Target="../media/image72.jpeg"/><Relationship Id="rId4" Type="http://schemas.openxmlformats.org/officeDocument/2006/relationships/image" Target="../media/image71.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75.jpg"/><Relationship Id="rId2" Type="http://schemas.openxmlformats.org/officeDocument/2006/relationships/image" Target="../media/image74.jpeg"/><Relationship Id="rId1" Type="http://schemas.openxmlformats.org/officeDocument/2006/relationships/slideLayout" Target="../slideLayouts/slideLayout2.xml"/><Relationship Id="rId5" Type="http://schemas.openxmlformats.org/officeDocument/2006/relationships/image" Target="../media/image73.jpg"/><Relationship Id="rId4" Type="http://schemas.openxmlformats.org/officeDocument/2006/relationships/image" Target="../media/image76.jpeg"/></Relationships>
</file>

<file path=ppt/slides/_rels/slide41.xml.rels><?xml version="1.0" encoding="UTF-8" standalone="yes"?>
<Relationships xmlns="http://schemas.openxmlformats.org/package/2006/relationships"><Relationship Id="rId8" Type="http://schemas.openxmlformats.org/officeDocument/2006/relationships/image" Target="../media/image74.jpeg"/><Relationship Id="rId3" Type="http://schemas.microsoft.com/office/2007/relationships/hdphoto" Target="../media/hdphoto5.wdp"/><Relationship Id="rId7" Type="http://schemas.microsoft.com/office/2007/relationships/hdphoto" Target="../media/hdphoto1.wdp"/><Relationship Id="rId2" Type="http://schemas.openxmlformats.org/officeDocument/2006/relationships/image" Target="../media/image77.png"/><Relationship Id="rId1" Type="http://schemas.openxmlformats.org/officeDocument/2006/relationships/slideLayout" Target="../slideLayouts/slideLayout2.xml"/><Relationship Id="rId6" Type="http://schemas.openxmlformats.org/officeDocument/2006/relationships/image" Target="../media/image45.png"/><Relationship Id="rId11" Type="http://schemas.openxmlformats.org/officeDocument/2006/relationships/image" Target="../media/image73.jpg"/><Relationship Id="rId5" Type="http://schemas.microsoft.com/office/2007/relationships/hdphoto" Target="../media/hdphoto6.wdp"/><Relationship Id="rId10" Type="http://schemas.openxmlformats.org/officeDocument/2006/relationships/image" Target="../media/image76.jpeg"/><Relationship Id="rId4" Type="http://schemas.openxmlformats.org/officeDocument/2006/relationships/image" Target="../media/image78.png"/><Relationship Id="rId9" Type="http://schemas.openxmlformats.org/officeDocument/2006/relationships/image" Target="../media/image75.jpg"/></Relationships>
</file>

<file path=ppt/slides/_rels/slide42.xml.rels><?xml version="1.0" encoding="UTF-8" standalone="yes"?>
<Relationships xmlns="http://schemas.openxmlformats.org/package/2006/relationships"><Relationship Id="rId8" Type="http://schemas.openxmlformats.org/officeDocument/2006/relationships/image" Target="../media/image82.png"/><Relationship Id="rId3" Type="http://schemas.microsoft.com/office/2007/relationships/hdphoto" Target="../media/hdphoto7.wdp"/><Relationship Id="rId7" Type="http://schemas.microsoft.com/office/2007/relationships/hdphoto" Target="../media/hdphoto9.wdp"/><Relationship Id="rId2" Type="http://schemas.openxmlformats.org/officeDocument/2006/relationships/image" Target="../media/image79.png"/><Relationship Id="rId1" Type="http://schemas.openxmlformats.org/officeDocument/2006/relationships/slideLayout" Target="../slideLayouts/slideLayout2.xml"/><Relationship Id="rId6" Type="http://schemas.openxmlformats.org/officeDocument/2006/relationships/image" Target="../media/image81.png"/><Relationship Id="rId5" Type="http://schemas.microsoft.com/office/2007/relationships/hdphoto" Target="../media/hdphoto8.wdp"/><Relationship Id="rId4" Type="http://schemas.openxmlformats.org/officeDocument/2006/relationships/image" Target="../media/image80.png"/></Relationships>
</file>

<file path=ppt/slides/_rels/slide43.xml.rels><?xml version="1.0" encoding="UTF-8" standalone="yes"?>
<Relationships xmlns="http://schemas.openxmlformats.org/package/2006/relationships"><Relationship Id="rId8" Type="http://schemas.microsoft.com/office/2007/relationships/hdphoto" Target="../media/hdphoto12.wdp"/><Relationship Id="rId3" Type="http://schemas.microsoft.com/office/2007/relationships/hdphoto" Target="../media/hdphoto10.wdp"/><Relationship Id="rId7" Type="http://schemas.openxmlformats.org/officeDocument/2006/relationships/image" Target="../media/image86.png"/><Relationship Id="rId2" Type="http://schemas.openxmlformats.org/officeDocument/2006/relationships/image" Target="../media/image83.png"/><Relationship Id="rId1" Type="http://schemas.openxmlformats.org/officeDocument/2006/relationships/slideLayout" Target="../slideLayouts/slideLayout2.xml"/><Relationship Id="rId6" Type="http://schemas.openxmlformats.org/officeDocument/2006/relationships/image" Target="../media/image85.jpeg"/><Relationship Id="rId5" Type="http://schemas.microsoft.com/office/2007/relationships/hdphoto" Target="../media/hdphoto11.wdp"/><Relationship Id="rId4" Type="http://schemas.openxmlformats.org/officeDocument/2006/relationships/image" Target="../media/image84.png"/></Relationships>
</file>

<file path=ppt/slides/_rels/slide44.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2.xml"/><Relationship Id="rId4" Type="http://schemas.openxmlformats.org/officeDocument/2006/relationships/image" Target="../media/image89.png"/></Relationships>
</file>

<file path=ppt/slides/_rels/slide45.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image" Target="../media/image90.jpeg"/><Relationship Id="rId1" Type="http://schemas.openxmlformats.org/officeDocument/2006/relationships/slideLayout" Target="../slideLayouts/slideLayout2.xml"/><Relationship Id="rId4" Type="http://schemas.openxmlformats.org/officeDocument/2006/relationships/image" Target="../media/image92.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3043451" y="4975049"/>
            <a:ext cx="6100549" cy="1882951"/>
          </a:xfrm>
          <a:prstGeom prst="rect">
            <a:avLst/>
          </a:prstGeom>
          <a:noFill/>
        </p:spPr>
        <p:txBody>
          <a:bodyPr wrap="square" rtlCol="0">
            <a:spAutoFit/>
          </a:bodyPr>
          <a:lstStyle/>
          <a:p>
            <a:pPr algn="ctr"/>
            <a:r>
              <a:rPr lang="es-CL" sz="1633" b="1" dirty="0">
                <a:latin typeface="Arial" panose="020B0604020202020204" pitchFamily="34" charset="0"/>
                <a:cs typeface="Arial" panose="020B0604020202020204" pitchFamily="34" charset="0"/>
              </a:rPr>
              <a:t>FRANCO GARRIDO </a:t>
            </a:r>
            <a:r>
              <a:rPr lang="es-CL" sz="1633" b="1" dirty="0" smtClean="0">
                <a:latin typeface="Arial" panose="020B0604020202020204" pitchFamily="34" charset="0"/>
                <a:cs typeface="Arial" panose="020B0604020202020204" pitchFamily="34" charset="0"/>
              </a:rPr>
              <a:t>LOBOS</a:t>
            </a:r>
          </a:p>
          <a:p>
            <a:pPr algn="ctr"/>
            <a:endParaRPr lang="es-CL" sz="1633" b="1" dirty="0" smtClean="0">
              <a:latin typeface="Arial" panose="020B0604020202020204" pitchFamily="34" charset="0"/>
              <a:cs typeface="Arial" panose="020B0604020202020204" pitchFamily="34" charset="0"/>
            </a:endParaRPr>
          </a:p>
          <a:p>
            <a:pPr algn="ctr"/>
            <a:endParaRPr lang="es-CL" sz="1633" b="1" dirty="0">
              <a:latin typeface="Arial" panose="020B0604020202020204" pitchFamily="34" charset="0"/>
              <a:cs typeface="Arial" panose="020B0604020202020204" pitchFamily="34" charset="0"/>
            </a:endParaRPr>
          </a:p>
          <a:p>
            <a:pPr algn="ctr"/>
            <a:r>
              <a:rPr lang="es-CL" sz="1633" b="1" dirty="0" smtClean="0">
                <a:latin typeface="Arial" panose="020B0604020202020204" pitchFamily="34" charset="0"/>
                <a:cs typeface="Arial" panose="020B0604020202020204" pitchFamily="34" charset="0"/>
              </a:rPr>
              <a:t> </a:t>
            </a:r>
            <a:endParaRPr lang="es-CL" sz="1633" b="1" dirty="0">
              <a:latin typeface="Arial" panose="020B0604020202020204" pitchFamily="34" charset="0"/>
              <a:cs typeface="Arial" panose="020B0604020202020204" pitchFamily="34" charset="0"/>
            </a:endParaRPr>
          </a:p>
          <a:p>
            <a:pPr algn="ctr"/>
            <a:r>
              <a:rPr lang="es-CL" sz="1452" dirty="0" smtClean="0">
                <a:latin typeface="Arial" panose="020B0604020202020204" pitchFamily="34" charset="0"/>
                <a:cs typeface="Arial" panose="020B0604020202020204" pitchFamily="34" charset="0"/>
              </a:rPr>
              <a:t>GUSTAVO </a:t>
            </a:r>
            <a:r>
              <a:rPr lang="es-CL" sz="1452" dirty="0">
                <a:latin typeface="Arial" panose="020B0604020202020204" pitchFamily="34" charset="0"/>
                <a:cs typeface="Arial" panose="020B0604020202020204" pitchFamily="34" charset="0"/>
              </a:rPr>
              <a:t>AGUAYO / RUBÉN </a:t>
            </a:r>
            <a:r>
              <a:rPr lang="es-CL" sz="1452" dirty="0" smtClean="0">
                <a:latin typeface="Arial" panose="020B0604020202020204" pitchFamily="34" charset="0"/>
                <a:cs typeface="Arial" panose="020B0604020202020204" pitchFamily="34" charset="0"/>
              </a:rPr>
              <a:t>OVALLE</a:t>
            </a:r>
          </a:p>
          <a:p>
            <a:pPr algn="ctr"/>
            <a:endParaRPr lang="es-CL" sz="1452" dirty="0" smtClean="0">
              <a:latin typeface="Arial" panose="020B0604020202020204" pitchFamily="34" charset="0"/>
              <a:cs typeface="Arial" panose="020B0604020202020204" pitchFamily="34" charset="0"/>
            </a:endParaRPr>
          </a:p>
          <a:p>
            <a:pPr algn="ctr"/>
            <a:r>
              <a:rPr lang="es-CL" sz="1100" dirty="0" smtClean="0">
                <a:latin typeface="Arial" panose="020B0604020202020204" pitchFamily="34" charset="0"/>
                <a:cs typeface="Arial" panose="020B0604020202020204" pitchFamily="34" charset="0"/>
              </a:rPr>
              <a:t>VALPARAÍSO</a:t>
            </a:r>
          </a:p>
          <a:p>
            <a:pPr algn="ctr"/>
            <a:r>
              <a:rPr lang="es-CL" sz="1100" dirty="0" smtClean="0">
                <a:latin typeface="Arial" panose="020B0604020202020204" pitchFamily="34" charset="0"/>
                <a:cs typeface="Arial" panose="020B0604020202020204" pitchFamily="34" charset="0"/>
              </a:rPr>
              <a:t> 2014</a:t>
            </a:r>
            <a:endParaRPr lang="es-CL" sz="1100" dirty="0">
              <a:latin typeface="Arial" panose="020B0604020202020204" pitchFamily="34" charset="0"/>
              <a:cs typeface="Arial" panose="020B0604020202020204" pitchFamily="34" charset="0"/>
            </a:endParaRPr>
          </a:p>
        </p:txBody>
      </p:sp>
      <p:graphicFrame>
        <p:nvGraphicFramePr>
          <p:cNvPr id="8" name="Objeto 7"/>
          <p:cNvGraphicFramePr>
            <a:graphicFrameLocks noChangeAspect="1"/>
          </p:cNvGraphicFramePr>
          <p:nvPr>
            <p:extLst>
              <p:ext uri="{D42A27DB-BD31-4B8C-83A1-F6EECF244321}">
                <p14:modId xmlns:p14="http://schemas.microsoft.com/office/powerpoint/2010/main" val="3608276419"/>
              </p:ext>
            </p:extLst>
          </p:nvPr>
        </p:nvGraphicFramePr>
        <p:xfrm>
          <a:off x="4891387" y="1958535"/>
          <a:ext cx="2094112" cy="833283"/>
        </p:xfrm>
        <a:graphic>
          <a:graphicData uri="http://schemas.openxmlformats.org/presentationml/2006/ole">
            <mc:AlternateContent xmlns:mc="http://schemas.openxmlformats.org/markup-compatibility/2006">
              <mc:Choice xmlns:v="urn:schemas-microsoft-com:vml" Requires="v">
                <p:oleObj spid="_x0000_s1104" name="AutoCAD Drawing" r:id="rId4" imgW="12039480" imgH="4791240" progId="AutoCAD.Drawing.18">
                  <p:embed/>
                </p:oleObj>
              </mc:Choice>
              <mc:Fallback>
                <p:oleObj name="AutoCAD Drawing" r:id="rId4" imgW="12039480" imgH="4791240" progId="AutoCAD.Drawing.18">
                  <p:embed/>
                  <p:pic>
                    <p:nvPicPr>
                      <p:cNvPr id="0" name=""/>
                      <p:cNvPicPr/>
                      <p:nvPr/>
                    </p:nvPicPr>
                    <p:blipFill>
                      <a:blip r:embed="rId5"/>
                      <a:stretch>
                        <a:fillRect/>
                      </a:stretch>
                    </p:blipFill>
                    <p:spPr>
                      <a:xfrm>
                        <a:off x="4891387" y="1958535"/>
                        <a:ext cx="2094112" cy="833283"/>
                      </a:xfrm>
                      <a:prstGeom prst="rect">
                        <a:avLst/>
                      </a:prstGeom>
                    </p:spPr>
                  </p:pic>
                </p:oleObj>
              </mc:Fallback>
            </mc:AlternateContent>
          </a:graphicData>
        </a:graphic>
      </p:graphicFrame>
      <p:pic>
        <p:nvPicPr>
          <p:cNvPr id="2" name="Imagen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50946" y="281687"/>
            <a:ext cx="1206196" cy="1635904"/>
          </a:xfrm>
          <a:prstGeom prst="rect">
            <a:avLst/>
          </a:prstGeom>
        </p:spPr>
      </p:pic>
      <p:sp>
        <p:nvSpPr>
          <p:cNvPr id="3" name="Rectángulo 2"/>
          <p:cNvSpPr/>
          <p:nvPr/>
        </p:nvSpPr>
        <p:spPr>
          <a:xfrm>
            <a:off x="3807725" y="3996885"/>
            <a:ext cx="4572000" cy="500137"/>
          </a:xfrm>
          <a:prstGeom prst="rect">
            <a:avLst/>
          </a:prstGeom>
        </p:spPr>
        <p:txBody>
          <a:bodyPr>
            <a:spAutoFit/>
          </a:bodyPr>
          <a:lstStyle/>
          <a:p>
            <a:pPr algn="ctr"/>
            <a:r>
              <a:rPr lang="es-CL" sz="1600" b="1" dirty="0">
                <a:latin typeface="Arial" panose="020B0604020202020204" pitchFamily="34" charset="0"/>
                <a:cs typeface="Arial" panose="020B0604020202020204" pitchFamily="34" charset="0"/>
              </a:rPr>
              <a:t>PARQUE BALCON EN BORDE MAPACHO</a:t>
            </a:r>
          </a:p>
          <a:p>
            <a:pPr algn="ctr"/>
            <a:r>
              <a:rPr lang="es-CL" sz="1000" dirty="0">
                <a:latin typeface="Arial" panose="020B0604020202020204" pitchFamily="34" charset="0"/>
                <a:cs typeface="Arial" panose="020B0604020202020204" pitchFamily="34" charset="0"/>
              </a:rPr>
              <a:t>QUINTA NORMAL – SANTIAGO DE CHILE</a:t>
            </a:r>
            <a:endParaRPr lang="es-CL" sz="1000" dirty="0">
              <a:latin typeface="Arial" panose="020B0604020202020204" pitchFamily="34" charset="0"/>
              <a:cs typeface="Arial" panose="020B0604020202020204" pitchFamily="34" charset="0"/>
            </a:endParaRPr>
          </a:p>
        </p:txBody>
      </p:sp>
      <p:sp>
        <p:nvSpPr>
          <p:cNvPr id="4" name="Rectángulo 3"/>
          <p:cNvSpPr/>
          <p:nvPr/>
        </p:nvSpPr>
        <p:spPr>
          <a:xfrm>
            <a:off x="2506066" y="2893129"/>
            <a:ext cx="4572000" cy="400110"/>
          </a:xfrm>
          <a:prstGeom prst="rect">
            <a:avLst/>
          </a:prstGeom>
        </p:spPr>
        <p:txBody>
          <a:bodyPr>
            <a:spAutoFit/>
          </a:bodyPr>
          <a:lstStyle/>
          <a:p>
            <a:pPr algn="r"/>
            <a:r>
              <a:rPr lang="es-CL" sz="1000" dirty="0" smtClean="0">
                <a:latin typeface="Arial" panose="020B0604020202020204" pitchFamily="34" charset="0"/>
                <a:cs typeface="Arial" panose="020B0604020202020204" pitchFamily="34" charset="0"/>
              </a:rPr>
              <a:t>UNIVERSIDAD DE VALPARAÍSO</a:t>
            </a:r>
          </a:p>
          <a:p>
            <a:pPr algn="r"/>
            <a:r>
              <a:rPr lang="es-CL" sz="1000" dirty="0" smtClean="0">
                <a:latin typeface="Arial" panose="020B0604020202020204" pitchFamily="34" charset="0"/>
                <a:cs typeface="Arial" panose="020B0604020202020204" pitchFamily="34" charset="0"/>
              </a:rPr>
              <a:t>FACULTAD DE ARQUITECTURA</a:t>
            </a:r>
            <a:endParaRPr lang="es-CL" sz="5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987257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616573" y="4439095"/>
            <a:ext cx="6527427" cy="2103653"/>
          </a:xfrm>
          <a:prstGeom prst="rect">
            <a:avLst/>
          </a:prstGeom>
        </p:spPr>
        <p:txBody>
          <a:bodyPr wrap="square">
            <a:spAutoFit/>
          </a:bodyPr>
          <a:lstStyle/>
          <a:p>
            <a:pPr algn="just"/>
            <a:r>
              <a:rPr lang="es-CL" sz="1089" dirty="0">
                <a:latin typeface="Arial" panose="020B0604020202020204" pitchFamily="34" charset="0"/>
              </a:rPr>
              <a:t>Con el correr de los años, la ciudad comenzó a expandirse y en la ribera norte del Mapocho se estableció la zona agrícola de "La Chimba" (actuales comunas de Recoleta e Independencia).</a:t>
            </a:r>
          </a:p>
          <a:p>
            <a:pPr algn="just"/>
            <a:r>
              <a:rPr lang="es-CL" sz="1089" dirty="0">
                <a:latin typeface="Arial" panose="020B0604020202020204" pitchFamily="34" charset="0"/>
              </a:rPr>
              <a:t>En los tiempos de la Colonia, el Mapocho tenía un brazo (cauce minoritario) que se separaba y penetraba a partir de la actual Plaza Italia hacia el sur por lo que se conocía como avenida La Cañada y hoy se conoce como avenida Bernardo O´Higgins (Alameda de las Delicias) para ir a juntarse con el cauce principal mucho más allá del sector de Plaza de la Constitución, dejando una lengua de tierra en lo que hoy ocupa el plano principal del centro de Santiago.</a:t>
            </a:r>
          </a:p>
          <a:p>
            <a:pPr algn="just"/>
            <a:r>
              <a:rPr lang="es-CL" sz="1089" dirty="0">
                <a:latin typeface="Arial" panose="020B0604020202020204" pitchFamily="34" charset="0"/>
              </a:rPr>
              <a:t>Este cauce sur lateral fue suprimido y su caja aluvial rellenada para dar paso primeramente a la avenida La Cañada y luego la llamada Alameda de las Delicias en el siglo XIX, para posteriormente ser renombrada avenida Bernardo O´Higgins. De todas maneras, hay varios autores que señalan que tal brazo nunca habría sido un brazo del río Mapocho propiamente tal, si no sólo un lecho seco que se inundaba cuando el Mapocho desbordaba su cauce natural.</a:t>
            </a:r>
          </a:p>
        </p:txBody>
      </p:sp>
      <p:pic>
        <p:nvPicPr>
          <p:cNvPr id="5" name="Imagen 4"/>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4139181" y="1490451"/>
            <a:ext cx="4909627" cy="2847227"/>
          </a:xfrm>
          <a:prstGeom prst="rect">
            <a:avLst/>
          </a:prstGeom>
        </p:spPr>
      </p:pic>
      <p:sp>
        <p:nvSpPr>
          <p:cNvPr id="2" name="Marcador de número de diapositiva 1"/>
          <p:cNvSpPr>
            <a:spLocks noGrp="1"/>
          </p:cNvSpPr>
          <p:nvPr>
            <p:ph type="sldNum" sz="quarter" idx="12"/>
          </p:nvPr>
        </p:nvSpPr>
        <p:spPr/>
        <p:txBody>
          <a:bodyPr/>
          <a:lstStyle/>
          <a:p>
            <a:fld id="{0E61FBEB-4997-4370-9208-E2699A9F876D}" type="slidenum">
              <a:rPr lang="es-CL" smtClean="0"/>
              <a:t>10</a:t>
            </a:fld>
            <a:endParaRPr lang="es-CL"/>
          </a:p>
        </p:txBody>
      </p:sp>
    </p:spTree>
    <p:extLst>
      <p:ext uri="{BB962C8B-B14F-4D97-AF65-F5344CB8AC3E}">
        <p14:creationId xmlns:p14="http://schemas.microsoft.com/office/powerpoint/2010/main" val="7318119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cstate="print">
            <a:extLst>
              <a:ext uri="{28A0092B-C50C-407E-A947-70E740481C1C}">
                <a14:useLocalDpi xmlns:a14="http://schemas.microsoft.com/office/drawing/2010/main" val="0"/>
              </a:ext>
            </a:extLst>
          </a:blip>
          <a:srcRect r="-696"/>
          <a:stretch/>
        </p:blipFill>
        <p:spPr>
          <a:xfrm>
            <a:off x="4581174" y="2103013"/>
            <a:ext cx="4562825" cy="2771994"/>
          </a:xfrm>
          <a:prstGeom prst="rect">
            <a:avLst/>
          </a:prstGeom>
        </p:spPr>
      </p:pic>
      <p:sp>
        <p:nvSpPr>
          <p:cNvPr id="5" name="Rectángulo 4"/>
          <p:cNvSpPr/>
          <p:nvPr/>
        </p:nvSpPr>
        <p:spPr>
          <a:xfrm>
            <a:off x="2435587" y="4684626"/>
            <a:ext cx="2113335" cy="287771"/>
          </a:xfrm>
          <a:prstGeom prst="rect">
            <a:avLst/>
          </a:prstGeom>
        </p:spPr>
        <p:txBody>
          <a:bodyPr wrap="none">
            <a:spAutoFit/>
          </a:bodyPr>
          <a:lstStyle/>
          <a:p>
            <a:r>
              <a:rPr lang="es-CL" sz="1270" b="1" dirty="0">
                <a:solidFill>
                  <a:srgbClr val="000000"/>
                </a:solidFill>
                <a:latin typeface="Arial" panose="020B0604020202020204" pitchFamily="34" charset="0"/>
              </a:rPr>
              <a:t>PUENTE DE CALICANTO</a:t>
            </a:r>
          </a:p>
        </p:txBody>
      </p:sp>
      <p:sp>
        <p:nvSpPr>
          <p:cNvPr id="6" name="Rectángulo 5"/>
          <p:cNvSpPr/>
          <p:nvPr/>
        </p:nvSpPr>
        <p:spPr>
          <a:xfrm>
            <a:off x="2435587" y="4914240"/>
            <a:ext cx="6708413" cy="1600823"/>
          </a:xfrm>
          <a:prstGeom prst="rect">
            <a:avLst/>
          </a:prstGeom>
        </p:spPr>
        <p:txBody>
          <a:bodyPr wrap="square">
            <a:spAutoFit/>
          </a:bodyPr>
          <a:lstStyle/>
          <a:p>
            <a:pPr algn="just"/>
            <a:r>
              <a:rPr lang="es-CL" sz="1089" dirty="0">
                <a:latin typeface="Arial" panose="020B0604020202020204" pitchFamily="34" charset="0"/>
              </a:rPr>
              <a:t>El primer puente santiaguino que se conoció fue el llamado «puente de Palos», que unía la calle Puente con el sector de La Chimba, cuyo uso se extendió por casi 150 años hasta el siglo XVII.</a:t>
            </a:r>
          </a:p>
          <a:p>
            <a:pPr algn="just"/>
            <a:r>
              <a:rPr lang="es-CL" sz="1089" dirty="0">
                <a:latin typeface="Arial" panose="020B0604020202020204" pitchFamily="34" charset="0"/>
              </a:rPr>
              <a:t>Posteriormente, se inició la construcción de una segunda vía sobre el río. El puente de Calicanto o </a:t>
            </a:r>
            <a:r>
              <a:rPr lang="es-CL" sz="1089" b="1" dirty="0">
                <a:latin typeface="Arial" panose="020B0604020202020204" pitchFamily="34" charset="0"/>
              </a:rPr>
              <a:t>de cal y canto</a:t>
            </a:r>
            <a:r>
              <a:rPr lang="es-CL" sz="1089" dirty="0">
                <a:latin typeface="Arial" panose="020B0604020202020204" pitchFamily="34" charset="0"/>
              </a:rPr>
              <a:t> fue construido entre 1767 y 1779 sobre el río Mapocho, obra del corregidor Luis Manuel de </a:t>
            </a:r>
            <a:r>
              <a:rPr lang="es-CL" sz="1089" dirty="0" err="1">
                <a:latin typeface="Arial" panose="020B0604020202020204" pitchFamily="34" charset="0"/>
              </a:rPr>
              <a:t>Zañartu</a:t>
            </a:r>
            <a:r>
              <a:rPr lang="es-CL" sz="1089" dirty="0">
                <a:latin typeface="Arial" panose="020B0604020202020204" pitchFamily="34" charset="0"/>
              </a:rPr>
              <a:t>. Ha sido considerada una de las mayores obras arquitectónicas de la historia de la ciudad y fue símbolo de ella hasta su demolición en 1888, cuando fue reemplazado por puentes de hierro aún en uso.</a:t>
            </a:r>
          </a:p>
          <a:p>
            <a:pPr algn="just"/>
            <a:r>
              <a:rPr lang="es-CL" sz="1089" dirty="0">
                <a:latin typeface="Arial" panose="020B0604020202020204" pitchFamily="34" charset="0"/>
              </a:rPr>
              <a:t>En 1773, bajo el régimen del mismo </a:t>
            </a:r>
            <a:r>
              <a:rPr lang="es-CL" sz="1089" dirty="0" err="1">
                <a:latin typeface="Arial" panose="020B0604020202020204" pitchFamily="34" charset="0"/>
              </a:rPr>
              <a:t>Zañartu</a:t>
            </a:r>
            <a:r>
              <a:rPr lang="es-CL" sz="1089" dirty="0">
                <a:latin typeface="Arial" panose="020B0604020202020204" pitchFamily="34" charset="0"/>
              </a:rPr>
              <a:t>, y debido a las fuertes inundaciones que este río experimenta en invierno, se decidió proteger la ciudad mediante la construcción de tajamares, que se transformaron en un paseo de la clase criolla.</a:t>
            </a:r>
          </a:p>
        </p:txBody>
      </p:sp>
      <p:sp>
        <p:nvSpPr>
          <p:cNvPr id="2" name="Marcador de número de diapositiva 1"/>
          <p:cNvSpPr>
            <a:spLocks noGrp="1"/>
          </p:cNvSpPr>
          <p:nvPr>
            <p:ph type="sldNum" sz="quarter" idx="12"/>
          </p:nvPr>
        </p:nvSpPr>
        <p:spPr/>
        <p:txBody>
          <a:bodyPr/>
          <a:lstStyle/>
          <a:p>
            <a:fld id="{0E61FBEB-4997-4370-9208-E2699A9F876D}" type="slidenum">
              <a:rPr lang="es-CL" smtClean="0"/>
              <a:t>11</a:t>
            </a:fld>
            <a:endParaRPr lang="es-CL"/>
          </a:p>
        </p:txBody>
      </p:sp>
    </p:spTree>
    <p:extLst>
      <p:ext uri="{BB962C8B-B14F-4D97-AF65-F5344CB8AC3E}">
        <p14:creationId xmlns:p14="http://schemas.microsoft.com/office/powerpoint/2010/main" val="8405573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rot="16200000">
            <a:off x="736894" y="3412029"/>
            <a:ext cx="4858976" cy="287771"/>
          </a:xfrm>
          <a:prstGeom prst="rect">
            <a:avLst/>
          </a:prstGeom>
          <a:noFill/>
        </p:spPr>
        <p:txBody>
          <a:bodyPr wrap="square" rtlCol="0">
            <a:spAutoFit/>
          </a:bodyPr>
          <a:lstStyle/>
          <a:p>
            <a:pPr algn="r"/>
            <a:r>
              <a:rPr lang="es-CL" sz="1270" b="1" dirty="0">
                <a:latin typeface="Arial" panose="020B0604020202020204" pitchFamily="34" charset="0"/>
                <a:cs typeface="Arial" panose="020B0604020202020204" pitchFamily="34" charset="0"/>
              </a:rPr>
              <a:t>EL RÍO COMO CORREDOR VERDE</a:t>
            </a:r>
          </a:p>
        </p:txBody>
      </p:sp>
      <p:pic>
        <p:nvPicPr>
          <p:cNvPr id="19" name="Imagen 1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2905" y="1128665"/>
            <a:ext cx="3298409" cy="2976814"/>
          </a:xfrm>
          <a:prstGeom prst="rect">
            <a:avLst/>
          </a:prstGeom>
        </p:spPr>
      </p:pic>
      <p:sp>
        <p:nvSpPr>
          <p:cNvPr id="20" name="Elipse 19"/>
          <p:cNvSpPr/>
          <p:nvPr/>
        </p:nvSpPr>
        <p:spPr>
          <a:xfrm>
            <a:off x="5100403" y="2148266"/>
            <a:ext cx="286603" cy="300250"/>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L"/>
          </a:p>
        </p:txBody>
      </p:sp>
      <p:pic>
        <p:nvPicPr>
          <p:cNvPr id="15" name="Imagen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05988" y="1126427"/>
            <a:ext cx="2234290" cy="2979054"/>
          </a:xfrm>
          <a:prstGeom prst="rect">
            <a:avLst/>
          </a:prstGeom>
        </p:spPr>
      </p:pic>
      <p:sp>
        <p:nvSpPr>
          <p:cNvPr id="23" name="CuadroTexto 22"/>
          <p:cNvSpPr txBox="1"/>
          <p:nvPr/>
        </p:nvSpPr>
        <p:spPr>
          <a:xfrm>
            <a:off x="7591939" y="4093890"/>
            <a:ext cx="2017970" cy="245901"/>
          </a:xfrm>
          <a:prstGeom prst="rect">
            <a:avLst/>
          </a:prstGeom>
          <a:noFill/>
        </p:spPr>
        <p:txBody>
          <a:bodyPr wrap="square" rtlCol="0">
            <a:spAutoFit/>
          </a:bodyPr>
          <a:lstStyle/>
          <a:p>
            <a:r>
              <a:rPr lang="es-CL" sz="998" dirty="0"/>
              <a:t>PLANO CATASTRO VERDE</a:t>
            </a:r>
          </a:p>
        </p:txBody>
      </p:sp>
      <p:sp>
        <p:nvSpPr>
          <p:cNvPr id="12" name="Rectángulo 11"/>
          <p:cNvSpPr/>
          <p:nvPr/>
        </p:nvSpPr>
        <p:spPr>
          <a:xfrm>
            <a:off x="2567979" y="5090748"/>
            <a:ext cx="6500229" cy="1265603"/>
          </a:xfrm>
          <a:prstGeom prst="rect">
            <a:avLst/>
          </a:prstGeom>
        </p:spPr>
        <p:txBody>
          <a:bodyPr wrap="square">
            <a:spAutoFit/>
          </a:bodyPr>
          <a:lstStyle/>
          <a:p>
            <a:pPr algn="just"/>
            <a:r>
              <a:rPr lang="es-CL" sz="1089" b="1" dirty="0">
                <a:latin typeface="Arial" panose="020B0604020202020204" pitchFamily="34" charset="0"/>
              </a:rPr>
              <a:t>Un río limpio y navegable</a:t>
            </a:r>
            <a:endParaRPr lang="es-CL" sz="1089" dirty="0">
              <a:latin typeface="Arial" panose="020B0604020202020204" pitchFamily="34" charset="0"/>
            </a:endParaRPr>
          </a:p>
          <a:p>
            <a:pPr algn="just"/>
            <a:r>
              <a:rPr lang="es-CL" sz="1089" dirty="0">
                <a:latin typeface="Arial" panose="020B0604020202020204" pitchFamily="34" charset="0"/>
              </a:rPr>
              <a:t>El río ha sido objeto de diversos anuncios políticos. Es así como el último de ellos fue hecho por el presidente Sebastián Piñera el 11 de enero de 2011, prometiendo la construcción del Parque fluvial Padre Renato Poblete en la comuna de Quinta Normal. En la ocasión, Piñera dijo: «Convertiremos al río Mapocho en un río limpio y navegable», al tiempo que colocaba la primera piedra para iniciar la construcción del parque que pretende cambiar el entorno del río. La obra, que se dijo que estaría en ejecución hasta el año 2013,lleva un 50% de avance y finalizaría su construcción a fines del 2014.</a:t>
            </a:r>
          </a:p>
        </p:txBody>
      </p:sp>
      <p:sp>
        <p:nvSpPr>
          <p:cNvPr id="28" name="Rectángulo 27"/>
          <p:cNvSpPr/>
          <p:nvPr/>
        </p:nvSpPr>
        <p:spPr>
          <a:xfrm>
            <a:off x="2567978" y="4225200"/>
            <a:ext cx="6500229" cy="874085"/>
          </a:xfrm>
          <a:prstGeom prst="rect">
            <a:avLst/>
          </a:prstGeom>
        </p:spPr>
        <p:txBody>
          <a:bodyPr wrap="square">
            <a:spAutoFit/>
          </a:bodyPr>
          <a:lstStyle/>
          <a:p>
            <a:pPr algn="just"/>
            <a:r>
              <a:rPr lang="es-CL" sz="1270" b="1" dirty="0">
                <a:latin typeface="Arial" panose="020B0604020202020204" pitchFamily="34" charset="0"/>
              </a:rPr>
              <a:t>ACTUALIDAD</a:t>
            </a:r>
            <a:endParaRPr lang="es-CL" sz="1270" dirty="0">
              <a:latin typeface="Arial" panose="020B0604020202020204" pitchFamily="34" charset="0"/>
            </a:endParaRPr>
          </a:p>
          <a:p>
            <a:pPr algn="just"/>
            <a:r>
              <a:rPr lang="es-CL" sz="1270" dirty="0">
                <a:latin typeface="Arial" panose="020B0604020202020204" pitchFamily="34" charset="0"/>
              </a:rPr>
              <a:t>El río se caracteriza por tener variados parques en su borde sur, y un borde rígido en su orilla norte producto de la construcción de una autopista que imposibilita a la ciudad llegar a la rivera.</a:t>
            </a:r>
          </a:p>
        </p:txBody>
      </p:sp>
      <p:sp>
        <p:nvSpPr>
          <p:cNvPr id="2" name="Marcador de número de diapositiva 1"/>
          <p:cNvSpPr>
            <a:spLocks noGrp="1"/>
          </p:cNvSpPr>
          <p:nvPr>
            <p:ph type="sldNum" sz="quarter" idx="12"/>
          </p:nvPr>
        </p:nvSpPr>
        <p:spPr/>
        <p:txBody>
          <a:bodyPr/>
          <a:lstStyle/>
          <a:p>
            <a:fld id="{0E61FBEB-4997-4370-9208-E2699A9F876D}" type="slidenum">
              <a:rPr lang="es-CL" smtClean="0"/>
              <a:t>12</a:t>
            </a:fld>
            <a:endParaRPr lang="es-CL"/>
          </a:p>
        </p:txBody>
      </p:sp>
    </p:spTree>
    <p:extLst>
      <p:ext uri="{BB962C8B-B14F-4D97-AF65-F5344CB8AC3E}">
        <p14:creationId xmlns:p14="http://schemas.microsoft.com/office/powerpoint/2010/main" val="2588035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1799542" y="1952542"/>
            <a:ext cx="6551763" cy="3259157"/>
          </a:xfrm>
          <a:prstGeom prst="rect">
            <a:avLst/>
          </a:prstGeom>
        </p:spPr>
      </p:pic>
      <p:cxnSp>
        <p:nvCxnSpPr>
          <p:cNvPr id="26" name="Conector recto de flecha 25"/>
          <p:cNvCxnSpPr/>
          <p:nvPr/>
        </p:nvCxnSpPr>
        <p:spPr>
          <a:xfrm flipH="1">
            <a:off x="4821417" y="2677043"/>
            <a:ext cx="3207328" cy="34781"/>
          </a:xfrm>
          <a:prstGeom prst="straightConnector1">
            <a:avLst/>
          </a:prstGeom>
          <a:ln w="254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Conector recto de flecha 55"/>
          <p:cNvCxnSpPr/>
          <p:nvPr/>
        </p:nvCxnSpPr>
        <p:spPr>
          <a:xfrm flipH="1">
            <a:off x="5569075" y="3492903"/>
            <a:ext cx="2459669" cy="24508"/>
          </a:xfrm>
          <a:prstGeom prst="straightConnector1">
            <a:avLst/>
          </a:prstGeom>
          <a:ln w="254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51" name="Conector recto de flecha 50"/>
          <p:cNvCxnSpPr/>
          <p:nvPr/>
        </p:nvCxnSpPr>
        <p:spPr>
          <a:xfrm flipH="1">
            <a:off x="5569076" y="3234253"/>
            <a:ext cx="2459668" cy="11351"/>
          </a:xfrm>
          <a:prstGeom prst="straightConnector1">
            <a:avLst/>
          </a:prstGeom>
          <a:ln w="254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Conector recto de flecha 49"/>
          <p:cNvCxnSpPr/>
          <p:nvPr/>
        </p:nvCxnSpPr>
        <p:spPr>
          <a:xfrm flipH="1">
            <a:off x="5361100" y="3075173"/>
            <a:ext cx="2667644" cy="8156"/>
          </a:xfrm>
          <a:prstGeom prst="straightConnector1">
            <a:avLst/>
          </a:prstGeom>
          <a:ln w="254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ector recto de flecha 27"/>
          <p:cNvCxnSpPr/>
          <p:nvPr/>
        </p:nvCxnSpPr>
        <p:spPr>
          <a:xfrm flipH="1">
            <a:off x="4954136" y="2858149"/>
            <a:ext cx="3074608" cy="18516"/>
          </a:xfrm>
          <a:prstGeom prst="straightConnector1">
            <a:avLst/>
          </a:prstGeom>
          <a:ln w="254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Conector recto de flecha 26"/>
          <p:cNvCxnSpPr/>
          <p:nvPr/>
        </p:nvCxnSpPr>
        <p:spPr>
          <a:xfrm flipH="1" flipV="1">
            <a:off x="4564352" y="1830430"/>
            <a:ext cx="3464392" cy="3282"/>
          </a:xfrm>
          <a:prstGeom prst="straightConnector1">
            <a:avLst/>
          </a:prstGeom>
          <a:ln w="254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ector recto de flecha 22"/>
          <p:cNvCxnSpPr/>
          <p:nvPr/>
        </p:nvCxnSpPr>
        <p:spPr>
          <a:xfrm flipH="1">
            <a:off x="4301004" y="1304144"/>
            <a:ext cx="3727740" cy="2913"/>
          </a:xfrm>
          <a:prstGeom prst="straightConnector1">
            <a:avLst/>
          </a:prstGeom>
          <a:ln w="254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5" name="CuadroTexto 4"/>
          <p:cNvSpPr txBox="1"/>
          <p:nvPr/>
        </p:nvSpPr>
        <p:spPr>
          <a:xfrm>
            <a:off x="3299012" y="30699"/>
            <a:ext cx="5829414" cy="369332"/>
          </a:xfrm>
          <a:prstGeom prst="rect">
            <a:avLst/>
          </a:prstGeom>
          <a:noFill/>
        </p:spPr>
        <p:txBody>
          <a:bodyPr wrap="square" rtlCol="0">
            <a:spAutoFit/>
          </a:bodyPr>
          <a:lstStyle/>
          <a:p>
            <a:pPr algn="r"/>
            <a:r>
              <a:rPr lang="es-CL" b="1" dirty="0"/>
              <a:t>BORDE DEL RÍO MAPOCHO</a:t>
            </a:r>
            <a:endParaRPr lang="es-CL" sz="1633" b="1" dirty="0"/>
          </a:p>
        </p:txBody>
      </p:sp>
      <p:sp>
        <p:nvSpPr>
          <p:cNvPr id="6" name="CuadroTexto 5"/>
          <p:cNvSpPr txBox="1"/>
          <p:nvPr/>
        </p:nvSpPr>
        <p:spPr>
          <a:xfrm>
            <a:off x="6711874" y="839785"/>
            <a:ext cx="1475203" cy="276999"/>
          </a:xfrm>
          <a:prstGeom prst="rect">
            <a:avLst/>
          </a:prstGeom>
          <a:noFill/>
        </p:spPr>
        <p:txBody>
          <a:bodyPr wrap="square" rtlCol="0">
            <a:spAutoFit/>
          </a:bodyPr>
          <a:lstStyle/>
          <a:p>
            <a:r>
              <a:rPr lang="es-CL" sz="1200" dirty="0"/>
              <a:t>PARQUE LAS ROSAS</a:t>
            </a:r>
          </a:p>
        </p:txBody>
      </p:sp>
      <p:sp>
        <p:nvSpPr>
          <p:cNvPr id="13" name="CuadroTexto 12"/>
          <p:cNvSpPr txBox="1"/>
          <p:nvPr/>
        </p:nvSpPr>
        <p:spPr>
          <a:xfrm>
            <a:off x="6738232" y="1093095"/>
            <a:ext cx="1638604" cy="276999"/>
          </a:xfrm>
          <a:prstGeom prst="rect">
            <a:avLst/>
          </a:prstGeom>
          <a:noFill/>
        </p:spPr>
        <p:txBody>
          <a:bodyPr wrap="square" rtlCol="0">
            <a:spAutoFit/>
          </a:bodyPr>
          <a:lstStyle/>
          <a:p>
            <a:r>
              <a:rPr lang="es-CL" sz="1200" dirty="0"/>
              <a:t>PARQUE LA ERMITA</a:t>
            </a:r>
          </a:p>
        </p:txBody>
      </p:sp>
      <p:sp>
        <p:nvSpPr>
          <p:cNvPr id="14" name="CuadroTexto 13"/>
          <p:cNvSpPr txBox="1"/>
          <p:nvPr/>
        </p:nvSpPr>
        <p:spPr>
          <a:xfrm>
            <a:off x="6757865" y="1365186"/>
            <a:ext cx="1357828" cy="276999"/>
          </a:xfrm>
          <a:prstGeom prst="rect">
            <a:avLst/>
          </a:prstGeom>
          <a:noFill/>
        </p:spPr>
        <p:txBody>
          <a:bodyPr wrap="square" rtlCol="0">
            <a:spAutoFit/>
          </a:bodyPr>
          <a:lstStyle/>
          <a:p>
            <a:r>
              <a:rPr lang="es-CL" sz="1200" dirty="0"/>
              <a:t>PARQUE LO GALLO</a:t>
            </a:r>
          </a:p>
        </p:txBody>
      </p:sp>
      <p:sp>
        <p:nvSpPr>
          <p:cNvPr id="15" name="CuadroTexto 14"/>
          <p:cNvSpPr txBox="1"/>
          <p:nvPr/>
        </p:nvSpPr>
        <p:spPr>
          <a:xfrm>
            <a:off x="6296548" y="1602765"/>
            <a:ext cx="2080287" cy="276999"/>
          </a:xfrm>
          <a:prstGeom prst="rect">
            <a:avLst/>
          </a:prstGeom>
          <a:noFill/>
        </p:spPr>
        <p:txBody>
          <a:bodyPr wrap="square" rtlCol="0">
            <a:spAutoFit/>
          </a:bodyPr>
          <a:lstStyle/>
          <a:p>
            <a:r>
              <a:rPr lang="es-CL" sz="1200" dirty="0"/>
              <a:t>AERÓDROMO LO CASTILLO</a:t>
            </a:r>
          </a:p>
        </p:txBody>
      </p:sp>
      <p:sp>
        <p:nvSpPr>
          <p:cNvPr id="16" name="CuadroTexto 15"/>
          <p:cNvSpPr txBox="1"/>
          <p:nvPr/>
        </p:nvSpPr>
        <p:spPr>
          <a:xfrm>
            <a:off x="5997689" y="1886890"/>
            <a:ext cx="2752016" cy="276999"/>
          </a:xfrm>
          <a:prstGeom prst="rect">
            <a:avLst/>
          </a:prstGeom>
          <a:noFill/>
        </p:spPr>
        <p:txBody>
          <a:bodyPr wrap="square" rtlCol="0">
            <a:spAutoFit/>
          </a:bodyPr>
          <a:lstStyle/>
          <a:p>
            <a:r>
              <a:rPr lang="es-CL" sz="1200" dirty="0"/>
              <a:t>P. MON. ESCRIVA DE BALAGUER</a:t>
            </a:r>
          </a:p>
        </p:txBody>
      </p:sp>
      <p:sp>
        <p:nvSpPr>
          <p:cNvPr id="17" name="CuadroTexto 16"/>
          <p:cNvSpPr txBox="1"/>
          <p:nvPr/>
        </p:nvSpPr>
        <p:spPr>
          <a:xfrm>
            <a:off x="6460606" y="2467731"/>
            <a:ext cx="2009007" cy="276999"/>
          </a:xfrm>
          <a:prstGeom prst="rect">
            <a:avLst/>
          </a:prstGeom>
          <a:noFill/>
        </p:spPr>
        <p:txBody>
          <a:bodyPr wrap="square" rtlCol="0">
            <a:spAutoFit/>
          </a:bodyPr>
          <a:lstStyle/>
          <a:p>
            <a:r>
              <a:rPr lang="es-CL" sz="1200" dirty="0"/>
              <a:t>PARQUE BICENTENARIO</a:t>
            </a:r>
          </a:p>
        </p:txBody>
      </p:sp>
      <p:sp>
        <p:nvSpPr>
          <p:cNvPr id="18" name="CuadroTexto 17"/>
          <p:cNvSpPr txBox="1"/>
          <p:nvPr/>
        </p:nvSpPr>
        <p:spPr>
          <a:xfrm>
            <a:off x="6131858" y="2650707"/>
            <a:ext cx="2024303" cy="276999"/>
          </a:xfrm>
          <a:prstGeom prst="rect">
            <a:avLst/>
          </a:prstGeom>
          <a:noFill/>
        </p:spPr>
        <p:txBody>
          <a:bodyPr wrap="square" rtlCol="0">
            <a:spAutoFit/>
          </a:bodyPr>
          <a:lstStyle/>
          <a:p>
            <a:r>
              <a:rPr lang="es-CL" sz="1200" dirty="0"/>
              <a:t>PARQUE DE LAS ESCULTURAS</a:t>
            </a:r>
          </a:p>
        </p:txBody>
      </p:sp>
      <p:cxnSp>
        <p:nvCxnSpPr>
          <p:cNvPr id="19" name="Conector recto de flecha 18"/>
          <p:cNvCxnSpPr/>
          <p:nvPr/>
        </p:nvCxnSpPr>
        <p:spPr>
          <a:xfrm flipH="1">
            <a:off x="4232402" y="1064717"/>
            <a:ext cx="3805961" cy="767"/>
          </a:xfrm>
          <a:prstGeom prst="straightConnector1">
            <a:avLst/>
          </a:prstGeom>
          <a:ln w="254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ector recto de flecha 23"/>
          <p:cNvCxnSpPr/>
          <p:nvPr/>
        </p:nvCxnSpPr>
        <p:spPr>
          <a:xfrm flipH="1">
            <a:off x="4425364" y="1592234"/>
            <a:ext cx="3603380" cy="12235"/>
          </a:xfrm>
          <a:prstGeom prst="straightConnector1">
            <a:avLst/>
          </a:prstGeom>
          <a:ln w="254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ector recto de flecha 24"/>
          <p:cNvCxnSpPr/>
          <p:nvPr/>
        </p:nvCxnSpPr>
        <p:spPr>
          <a:xfrm flipH="1">
            <a:off x="4572217" y="2121049"/>
            <a:ext cx="3456529" cy="8638"/>
          </a:xfrm>
          <a:prstGeom prst="straightConnector1">
            <a:avLst/>
          </a:prstGeom>
          <a:ln w="254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7" name="CuadroTexto 36"/>
          <p:cNvSpPr txBox="1"/>
          <p:nvPr/>
        </p:nvSpPr>
        <p:spPr>
          <a:xfrm>
            <a:off x="6757867" y="2851969"/>
            <a:ext cx="1843374" cy="276999"/>
          </a:xfrm>
          <a:prstGeom prst="rect">
            <a:avLst/>
          </a:prstGeom>
          <a:noFill/>
        </p:spPr>
        <p:txBody>
          <a:bodyPr wrap="square" rtlCol="0">
            <a:spAutoFit/>
          </a:bodyPr>
          <a:lstStyle/>
          <a:p>
            <a:r>
              <a:rPr lang="es-CL" sz="1200" dirty="0"/>
              <a:t>PARQUE URUGUAY</a:t>
            </a:r>
          </a:p>
        </p:txBody>
      </p:sp>
      <p:sp>
        <p:nvSpPr>
          <p:cNvPr id="40" name="CuadroTexto 39"/>
          <p:cNvSpPr txBox="1"/>
          <p:nvPr/>
        </p:nvSpPr>
        <p:spPr>
          <a:xfrm>
            <a:off x="6511678" y="3034183"/>
            <a:ext cx="4217158" cy="276999"/>
          </a:xfrm>
          <a:prstGeom prst="rect">
            <a:avLst/>
          </a:prstGeom>
          <a:noFill/>
        </p:spPr>
        <p:txBody>
          <a:bodyPr wrap="square" rtlCol="0">
            <a:spAutoFit/>
          </a:bodyPr>
          <a:lstStyle/>
          <a:p>
            <a:r>
              <a:rPr lang="es-CL" sz="1200" dirty="0"/>
              <a:t>PARQUE PROVIDENCIA</a:t>
            </a:r>
          </a:p>
        </p:txBody>
      </p:sp>
      <p:sp>
        <p:nvSpPr>
          <p:cNvPr id="41" name="CuadroTexto 40"/>
          <p:cNvSpPr txBox="1"/>
          <p:nvPr/>
        </p:nvSpPr>
        <p:spPr>
          <a:xfrm>
            <a:off x="6771708" y="3292056"/>
            <a:ext cx="4217158" cy="276999"/>
          </a:xfrm>
          <a:prstGeom prst="rect">
            <a:avLst/>
          </a:prstGeom>
          <a:noFill/>
        </p:spPr>
        <p:txBody>
          <a:bodyPr wrap="square" rtlCol="0">
            <a:spAutoFit/>
          </a:bodyPr>
          <a:lstStyle/>
          <a:p>
            <a:r>
              <a:rPr lang="es-CL" sz="1200" dirty="0"/>
              <a:t>PARQUE FORESTAL</a:t>
            </a:r>
          </a:p>
        </p:txBody>
      </p:sp>
      <p:sp>
        <p:nvSpPr>
          <p:cNvPr id="43" name="CuadroTexto 42"/>
          <p:cNvSpPr txBox="1"/>
          <p:nvPr/>
        </p:nvSpPr>
        <p:spPr>
          <a:xfrm>
            <a:off x="6404076" y="4256290"/>
            <a:ext cx="2752016" cy="315792"/>
          </a:xfrm>
          <a:prstGeom prst="rect">
            <a:avLst/>
          </a:prstGeom>
          <a:noFill/>
        </p:spPr>
        <p:txBody>
          <a:bodyPr wrap="square" rtlCol="0">
            <a:spAutoFit/>
          </a:bodyPr>
          <a:lstStyle/>
          <a:p>
            <a:r>
              <a:rPr lang="es-CL" sz="1452" dirty="0"/>
              <a:t>PROYECTO PARQUE  6.1há  1.6km</a:t>
            </a:r>
          </a:p>
        </p:txBody>
      </p:sp>
      <p:sp>
        <p:nvSpPr>
          <p:cNvPr id="44" name="CuadroTexto 43"/>
          <p:cNvSpPr txBox="1"/>
          <p:nvPr/>
        </p:nvSpPr>
        <p:spPr>
          <a:xfrm>
            <a:off x="6052369" y="4653939"/>
            <a:ext cx="2147783" cy="276999"/>
          </a:xfrm>
          <a:prstGeom prst="rect">
            <a:avLst/>
          </a:prstGeom>
          <a:noFill/>
        </p:spPr>
        <p:txBody>
          <a:bodyPr wrap="square" rtlCol="0">
            <a:spAutoFit/>
          </a:bodyPr>
          <a:lstStyle/>
          <a:p>
            <a:r>
              <a:rPr lang="es-CL" sz="1200" dirty="0"/>
              <a:t>PARQUE MAPOCHO PONIENTE</a:t>
            </a:r>
          </a:p>
        </p:txBody>
      </p:sp>
      <p:sp>
        <p:nvSpPr>
          <p:cNvPr id="46" name="Elipse 45"/>
          <p:cNvSpPr/>
          <p:nvPr/>
        </p:nvSpPr>
        <p:spPr>
          <a:xfrm>
            <a:off x="5048323" y="4432886"/>
            <a:ext cx="299172" cy="292374"/>
          </a:xfrm>
          <a:prstGeom prst="ellipse">
            <a:avLst/>
          </a:prstGeom>
          <a:noFill/>
          <a:ln w="635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633"/>
          </a:p>
        </p:txBody>
      </p:sp>
      <p:cxnSp>
        <p:nvCxnSpPr>
          <p:cNvPr id="47" name="Conector recto de flecha 46"/>
          <p:cNvCxnSpPr/>
          <p:nvPr/>
        </p:nvCxnSpPr>
        <p:spPr>
          <a:xfrm flipH="1">
            <a:off x="5406474" y="4558127"/>
            <a:ext cx="3647451" cy="22450"/>
          </a:xfrm>
          <a:prstGeom prst="straightConnector1">
            <a:avLst/>
          </a:prstGeom>
          <a:ln w="6032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58" name="CuadroTexto 57"/>
          <p:cNvSpPr txBox="1"/>
          <p:nvPr/>
        </p:nvSpPr>
        <p:spPr>
          <a:xfrm>
            <a:off x="6558145" y="3580830"/>
            <a:ext cx="1628932" cy="276999"/>
          </a:xfrm>
          <a:prstGeom prst="rect">
            <a:avLst/>
          </a:prstGeom>
          <a:noFill/>
        </p:spPr>
        <p:txBody>
          <a:bodyPr wrap="square" rtlCol="0">
            <a:spAutoFit/>
          </a:bodyPr>
          <a:lstStyle/>
          <a:p>
            <a:r>
              <a:rPr lang="es-CL" sz="1200" dirty="0"/>
              <a:t>PARQUE DE LOS REYES</a:t>
            </a:r>
          </a:p>
        </p:txBody>
      </p:sp>
      <p:cxnSp>
        <p:nvCxnSpPr>
          <p:cNvPr id="59" name="Conector recto de flecha 58"/>
          <p:cNvCxnSpPr/>
          <p:nvPr/>
        </p:nvCxnSpPr>
        <p:spPr>
          <a:xfrm flipH="1">
            <a:off x="5514674" y="3782885"/>
            <a:ext cx="2514070" cy="21655"/>
          </a:xfrm>
          <a:prstGeom prst="straightConnector1">
            <a:avLst/>
          </a:prstGeom>
          <a:ln w="254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61" name="Conector recto de flecha 60"/>
          <p:cNvCxnSpPr/>
          <p:nvPr/>
        </p:nvCxnSpPr>
        <p:spPr>
          <a:xfrm flipH="1">
            <a:off x="5207076" y="4871551"/>
            <a:ext cx="2821669" cy="9008"/>
          </a:xfrm>
          <a:prstGeom prst="straightConnector1">
            <a:avLst/>
          </a:prstGeom>
          <a:ln w="254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65" name="CuadroTexto 64"/>
          <p:cNvSpPr txBox="1"/>
          <p:nvPr/>
        </p:nvSpPr>
        <p:spPr>
          <a:xfrm>
            <a:off x="3555886" y="175100"/>
            <a:ext cx="4217158" cy="315792"/>
          </a:xfrm>
          <a:prstGeom prst="rect">
            <a:avLst/>
          </a:prstGeom>
          <a:noFill/>
        </p:spPr>
        <p:txBody>
          <a:bodyPr wrap="square" rtlCol="0">
            <a:spAutoFit/>
          </a:bodyPr>
          <a:lstStyle/>
          <a:p>
            <a:r>
              <a:rPr lang="es-CL" sz="1452" dirty="0"/>
              <a:t>CORDILLERA DE  LOS ANDES</a:t>
            </a:r>
          </a:p>
        </p:txBody>
      </p:sp>
      <p:sp>
        <p:nvSpPr>
          <p:cNvPr id="66" name="CuadroTexto 65"/>
          <p:cNvSpPr txBox="1"/>
          <p:nvPr/>
        </p:nvSpPr>
        <p:spPr>
          <a:xfrm>
            <a:off x="3567559" y="3106979"/>
            <a:ext cx="1922815" cy="315792"/>
          </a:xfrm>
          <a:prstGeom prst="rect">
            <a:avLst/>
          </a:prstGeom>
          <a:noFill/>
        </p:spPr>
        <p:txBody>
          <a:bodyPr wrap="square" rtlCol="0">
            <a:spAutoFit/>
          </a:bodyPr>
          <a:lstStyle/>
          <a:p>
            <a:r>
              <a:rPr lang="es-CL" sz="1452" dirty="0"/>
              <a:t>CERRO SAN CRISTOBAL</a:t>
            </a:r>
          </a:p>
        </p:txBody>
      </p:sp>
      <p:sp>
        <p:nvSpPr>
          <p:cNvPr id="67" name="CuadroTexto 66"/>
          <p:cNvSpPr txBox="1"/>
          <p:nvPr/>
        </p:nvSpPr>
        <p:spPr>
          <a:xfrm>
            <a:off x="3288877" y="4262584"/>
            <a:ext cx="4217158" cy="315792"/>
          </a:xfrm>
          <a:prstGeom prst="rect">
            <a:avLst/>
          </a:prstGeom>
          <a:noFill/>
        </p:spPr>
        <p:txBody>
          <a:bodyPr wrap="square" rtlCol="0">
            <a:spAutoFit/>
          </a:bodyPr>
          <a:lstStyle/>
          <a:p>
            <a:r>
              <a:rPr lang="es-CL" sz="1452" dirty="0"/>
              <a:t>CERRO RENCA</a:t>
            </a:r>
          </a:p>
        </p:txBody>
      </p:sp>
      <p:sp>
        <p:nvSpPr>
          <p:cNvPr id="68" name="CuadroTexto 67"/>
          <p:cNvSpPr txBox="1"/>
          <p:nvPr/>
        </p:nvSpPr>
        <p:spPr>
          <a:xfrm>
            <a:off x="3425629" y="4793287"/>
            <a:ext cx="1787069" cy="287771"/>
          </a:xfrm>
          <a:prstGeom prst="rect">
            <a:avLst/>
          </a:prstGeom>
          <a:noFill/>
        </p:spPr>
        <p:txBody>
          <a:bodyPr wrap="square" rtlCol="0">
            <a:spAutoFit/>
          </a:bodyPr>
          <a:lstStyle/>
          <a:p>
            <a:r>
              <a:rPr lang="es-CL" sz="1270" dirty="0"/>
              <a:t>CERRO COLORADO</a:t>
            </a:r>
          </a:p>
        </p:txBody>
      </p:sp>
      <p:sp>
        <p:nvSpPr>
          <p:cNvPr id="69" name="CuadroTexto 68"/>
          <p:cNvSpPr txBox="1"/>
          <p:nvPr/>
        </p:nvSpPr>
        <p:spPr>
          <a:xfrm>
            <a:off x="4622325" y="6600811"/>
            <a:ext cx="4217158" cy="315792"/>
          </a:xfrm>
          <a:prstGeom prst="rect">
            <a:avLst/>
          </a:prstGeom>
          <a:noFill/>
        </p:spPr>
        <p:txBody>
          <a:bodyPr wrap="square" rtlCol="0">
            <a:spAutoFit/>
          </a:bodyPr>
          <a:lstStyle/>
          <a:p>
            <a:r>
              <a:rPr lang="es-CL" sz="1452" dirty="0"/>
              <a:t>CORDILLERA DE LA COSTA</a:t>
            </a:r>
          </a:p>
        </p:txBody>
      </p:sp>
      <p:sp>
        <p:nvSpPr>
          <p:cNvPr id="70" name="CuadroTexto 69"/>
          <p:cNvSpPr txBox="1"/>
          <p:nvPr/>
        </p:nvSpPr>
        <p:spPr>
          <a:xfrm>
            <a:off x="3876858" y="5623540"/>
            <a:ext cx="1363507" cy="315792"/>
          </a:xfrm>
          <a:prstGeom prst="rect">
            <a:avLst/>
          </a:prstGeom>
          <a:noFill/>
        </p:spPr>
        <p:txBody>
          <a:bodyPr wrap="square" rtlCol="0">
            <a:spAutoFit/>
          </a:bodyPr>
          <a:lstStyle/>
          <a:p>
            <a:r>
              <a:rPr lang="es-CL" sz="1452" dirty="0">
                <a:solidFill>
                  <a:srgbClr val="0070C0"/>
                </a:solidFill>
              </a:rPr>
              <a:t>RÍO MAPOCHO</a:t>
            </a:r>
          </a:p>
        </p:txBody>
      </p:sp>
      <p:sp>
        <p:nvSpPr>
          <p:cNvPr id="71" name="CuadroTexto 70"/>
          <p:cNvSpPr txBox="1"/>
          <p:nvPr/>
        </p:nvSpPr>
        <p:spPr>
          <a:xfrm>
            <a:off x="2884842" y="546007"/>
            <a:ext cx="4217158" cy="315792"/>
          </a:xfrm>
          <a:prstGeom prst="rect">
            <a:avLst/>
          </a:prstGeom>
          <a:noFill/>
        </p:spPr>
        <p:txBody>
          <a:bodyPr wrap="square" rtlCol="0">
            <a:spAutoFit/>
          </a:bodyPr>
          <a:lstStyle/>
          <a:p>
            <a:r>
              <a:rPr lang="es-CL" sz="1452" dirty="0">
                <a:solidFill>
                  <a:srgbClr val="0070C0"/>
                </a:solidFill>
              </a:rPr>
              <a:t>RÍO MAPOCHO</a:t>
            </a:r>
          </a:p>
        </p:txBody>
      </p:sp>
      <p:sp>
        <p:nvSpPr>
          <p:cNvPr id="32" name="CuadroTexto 31"/>
          <p:cNvSpPr txBox="1"/>
          <p:nvPr/>
        </p:nvSpPr>
        <p:spPr>
          <a:xfrm>
            <a:off x="6986059" y="5468815"/>
            <a:ext cx="2101793" cy="874085"/>
          </a:xfrm>
          <a:prstGeom prst="rect">
            <a:avLst/>
          </a:prstGeom>
          <a:noFill/>
        </p:spPr>
        <p:txBody>
          <a:bodyPr wrap="square" rtlCol="0">
            <a:spAutoFit/>
          </a:bodyPr>
          <a:lstStyle/>
          <a:p>
            <a:pPr algn="just"/>
            <a:r>
              <a:rPr lang="es-CL" sz="1270" dirty="0"/>
              <a:t>Los parques en la rivera del río Mapocho se encuentran principalmente en el sector oriente y centro de la capital. </a:t>
            </a:r>
          </a:p>
        </p:txBody>
      </p:sp>
      <p:sp>
        <p:nvSpPr>
          <p:cNvPr id="72" name="Elipse 71"/>
          <p:cNvSpPr/>
          <p:nvPr/>
        </p:nvSpPr>
        <p:spPr>
          <a:xfrm>
            <a:off x="4020916" y="6304637"/>
            <a:ext cx="280088" cy="296175"/>
          </a:xfrm>
          <a:prstGeom prst="ellipse">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633"/>
          </a:p>
        </p:txBody>
      </p:sp>
      <p:cxnSp>
        <p:nvCxnSpPr>
          <p:cNvPr id="74" name="Conector recto 73"/>
          <p:cNvCxnSpPr/>
          <p:nvPr/>
        </p:nvCxnSpPr>
        <p:spPr>
          <a:xfrm flipH="1">
            <a:off x="3891152" y="6457045"/>
            <a:ext cx="29111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CuadroTexto 38"/>
          <p:cNvSpPr txBox="1"/>
          <p:nvPr/>
        </p:nvSpPr>
        <p:spPr>
          <a:xfrm>
            <a:off x="3634265" y="6263839"/>
            <a:ext cx="386653" cy="371512"/>
          </a:xfrm>
          <a:prstGeom prst="rect">
            <a:avLst/>
          </a:prstGeom>
          <a:noFill/>
        </p:spPr>
        <p:txBody>
          <a:bodyPr wrap="square" rtlCol="0">
            <a:spAutoFit/>
          </a:bodyPr>
          <a:lstStyle/>
          <a:p>
            <a:r>
              <a:rPr lang="es-CL" sz="1814" b="1" dirty="0"/>
              <a:t>N</a:t>
            </a:r>
          </a:p>
        </p:txBody>
      </p:sp>
      <p:sp>
        <p:nvSpPr>
          <p:cNvPr id="45" name="CuadroTexto 44"/>
          <p:cNvSpPr txBox="1"/>
          <p:nvPr/>
        </p:nvSpPr>
        <p:spPr>
          <a:xfrm>
            <a:off x="3337855" y="344136"/>
            <a:ext cx="5829414" cy="287771"/>
          </a:xfrm>
          <a:prstGeom prst="rect">
            <a:avLst/>
          </a:prstGeom>
          <a:noFill/>
        </p:spPr>
        <p:txBody>
          <a:bodyPr wrap="square" rtlCol="0">
            <a:spAutoFit/>
          </a:bodyPr>
          <a:lstStyle/>
          <a:p>
            <a:pPr algn="r"/>
            <a:r>
              <a:rPr lang="es-CL" sz="1270" b="1" dirty="0"/>
              <a:t>PARQUES EN EL BORDE DEL RÍO MAPOCHO</a:t>
            </a:r>
            <a:endParaRPr lang="es-CL" sz="1089" b="1" dirty="0"/>
          </a:p>
        </p:txBody>
      </p:sp>
      <p:sp>
        <p:nvSpPr>
          <p:cNvPr id="2" name="Marcador de número de diapositiva 1"/>
          <p:cNvSpPr>
            <a:spLocks noGrp="1"/>
          </p:cNvSpPr>
          <p:nvPr>
            <p:ph type="sldNum" sz="quarter" idx="12"/>
          </p:nvPr>
        </p:nvSpPr>
        <p:spPr/>
        <p:txBody>
          <a:bodyPr/>
          <a:lstStyle/>
          <a:p>
            <a:fld id="{0E61FBEB-4997-4370-9208-E2699A9F876D}" type="slidenum">
              <a:rPr lang="es-CL" smtClean="0"/>
              <a:t>13</a:t>
            </a:fld>
            <a:endParaRPr lang="es-CL"/>
          </a:p>
        </p:txBody>
      </p:sp>
    </p:spTree>
    <p:extLst>
      <p:ext uri="{BB962C8B-B14F-4D97-AF65-F5344CB8AC3E}">
        <p14:creationId xmlns:p14="http://schemas.microsoft.com/office/powerpoint/2010/main" val="20768126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Conector recto 3"/>
          <p:cNvCxnSpPr/>
          <p:nvPr/>
        </p:nvCxnSpPr>
        <p:spPr>
          <a:xfrm>
            <a:off x="5876447" y="3490333"/>
            <a:ext cx="0" cy="400187"/>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5" name="Conector recto 4"/>
          <p:cNvCxnSpPr/>
          <p:nvPr/>
        </p:nvCxnSpPr>
        <p:spPr>
          <a:xfrm>
            <a:off x="5876448" y="3890520"/>
            <a:ext cx="606159" cy="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Conector recto 5"/>
          <p:cNvCxnSpPr/>
          <p:nvPr/>
        </p:nvCxnSpPr>
        <p:spPr>
          <a:xfrm flipV="1">
            <a:off x="6482606" y="3490333"/>
            <a:ext cx="0" cy="400187"/>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Conector recto 6"/>
          <p:cNvCxnSpPr/>
          <p:nvPr/>
        </p:nvCxnSpPr>
        <p:spPr>
          <a:xfrm>
            <a:off x="6482608" y="3490333"/>
            <a:ext cx="378323" cy="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recto 7"/>
          <p:cNvCxnSpPr/>
          <p:nvPr/>
        </p:nvCxnSpPr>
        <p:spPr>
          <a:xfrm flipH="1">
            <a:off x="5608675" y="3490333"/>
            <a:ext cx="267774" cy="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Conector recto 8"/>
          <p:cNvCxnSpPr/>
          <p:nvPr/>
        </p:nvCxnSpPr>
        <p:spPr>
          <a:xfrm>
            <a:off x="5913858" y="1561089"/>
            <a:ext cx="0" cy="312123"/>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Conector recto 9"/>
          <p:cNvCxnSpPr/>
          <p:nvPr/>
        </p:nvCxnSpPr>
        <p:spPr>
          <a:xfrm>
            <a:off x="5913858" y="1873211"/>
            <a:ext cx="606159" cy="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1" name="Forma libre 10"/>
          <p:cNvSpPr/>
          <p:nvPr/>
        </p:nvSpPr>
        <p:spPr>
          <a:xfrm>
            <a:off x="6503990" y="1282394"/>
            <a:ext cx="775132" cy="584749"/>
          </a:xfrm>
          <a:custGeom>
            <a:avLst/>
            <a:gdLst>
              <a:gd name="connsiteX0" fmla="*/ 0 w 854440"/>
              <a:gd name="connsiteY0" fmla="*/ 644577 h 644577"/>
              <a:gd name="connsiteX1" fmla="*/ 44971 w 854440"/>
              <a:gd name="connsiteY1" fmla="*/ 569626 h 644577"/>
              <a:gd name="connsiteX2" fmla="*/ 59961 w 854440"/>
              <a:gd name="connsiteY2" fmla="*/ 494676 h 644577"/>
              <a:gd name="connsiteX3" fmla="*/ 74951 w 854440"/>
              <a:gd name="connsiteY3" fmla="*/ 449705 h 644577"/>
              <a:gd name="connsiteX4" fmla="*/ 89941 w 854440"/>
              <a:gd name="connsiteY4" fmla="*/ 209862 h 644577"/>
              <a:gd name="connsiteX5" fmla="*/ 119922 w 854440"/>
              <a:gd name="connsiteY5" fmla="*/ 179882 h 644577"/>
              <a:gd name="connsiteX6" fmla="*/ 164892 w 854440"/>
              <a:gd name="connsiteY6" fmla="*/ 104931 h 644577"/>
              <a:gd name="connsiteX7" fmla="*/ 209863 w 854440"/>
              <a:gd name="connsiteY7" fmla="*/ 29980 h 644577"/>
              <a:gd name="connsiteX8" fmla="*/ 299804 w 854440"/>
              <a:gd name="connsiteY8" fmla="*/ 0 h 644577"/>
              <a:gd name="connsiteX9" fmla="*/ 449705 w 854440"/>
              <a:gd name="connsiteY9" fmla="*/ 14990 h 644577"/>
              <a:gd name="connsiteX10" fmla="*/ 494676 w 854440"/>
              <a:gd name="connsiteY10" fmla="*/ 89941 h 644577"/>
              <a:gd name="connsiteX11" fmla="*/ 569627 w 854440"/>
              <a:gd name="connsiteY11" fmla="*/ 179882 h 644577"/>
              <a:gd name="connsiteX12" fmla="*/ 584617 w 854440"/>
              <a:gd name="connsiteY12" fmla="*/ 224853 h 644577"/>
              <a:gd name="connsiteX13" fmla="*/ 659568 w 854440"/>
              <a:gd name="connsiteY13" fmla="*/ 314794 h 644577"/>
              <a:gd name="connsiteX14" fmla="*/ 704538 w 854440"/>
              <a:gd name="connsiteY14" fmla="*/ 344774 h 644577"/>
              <a:gd name="connsiteX15" fmla="*/ 854440 w 854440"/>
              <a:gd name="connsiteY15" fmla="*/ 359764 h 644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54440" h="644577">
                <a:moveTo>
                  <a:pt x="0" y="644577"/>
                </a:moveTo>
                <a:cubicBezTo>
                  <a:pt x="14990" y="619593"/>
                  <a:pt x="34150" y="596678"/>
                  <a:pt x="44971" y="569626"/>
                </a:cubicBezTo>
                <a:cubicBezTo>
                  <a:pt x="54433" y="545970"/>
                  <a:pt x="53782" y="519393"/>
                  <a:pt x="59961" y="494676"/>
                </a:cubicBezTo>
                <a:cubicBezTo>
                  <a:pt x="63793" y="479347"/>
                  <a:pt x="69954" y="464695"/>
                  <a:pt x="74951" y="449705"/>
                </a:cubicBezTo>
                <a:cubicBezTo>
                  <a:pt x="79948" y="369757"/>
                  <a:pt x="76772" y="288876"/>
                  <a:pt x="89941" y="209862"/>
                </a:cubicBezTo>
                <a:cubicBezTo>
                  <a:pt x="92264" y="195921"/>
                  <a:pt x="112651" y="192001"/>
                  <a:pt x="119922" y="179882"/>
                </a:cubicBezTo>
                <a:cubicBezTo>
                  <a:pt x="178305" y="82579"/>
                  <a:pt x="88924" y="180901"/>
                  <a:pt x="164892" y="104931"/>
                </a:cubicBezTo>
                <a:cubicBezTo>
                  <a:pt x="175149" y="74159"/>
                  <a:pt x="176940" y="46442"/>
                  <a:pt x="209863" y="29980"/>
                </a:cubicBezTo>
                <a:cubicBezTo>
                  <a:pt x="238129" y="15847"/>
                  <a:pt x="299804" y="0"/>
                  <a:pt x="299804" y="0"/>
                </a:cubicBezTo>
                <a:cubicBezTo>
                  <a:pt x="349771" y="4997"/>
                  <a:pt x="400988" y="2811"/>
                  <a:pt x="449705" y="14990"/>
                </a:cubicBezTo>
                <a:cubicBezTo>
                  <a:pt x="483167" y="23356"/>
                  <a:pt x="483816" y="68220"/>
                  <a:pt x="494676" y="89941"/>
                </a:cubicBezTo>
                <a:cubicBezTo>
                  <a:pt x="515547" y="131683"/>
                  <a:pt x="536472" y="146728"/>
                  <a:pt x="569627" y="179882"/>
                </a:cubicBezTo>
                <a:cubicBezTo>
                  <a:pt x="574624" y="194872"/>
                  <a:pt x="576777" y="211134"/>
                  <a:pt x="584617" y="224853"/>
                </a:cubicBezTo>
                <a:cubicBezTo>
                  <a:pt x="596892" y="246335"/>
                  <a:pt x="635214" y="295311"/>
                  <a:pt x="659568" y="314794"/>
                </a:cubicBezTo>
                <a:cubicBezTo>
                  <a:pt x="673636" y="326048"/>
                  <a:pt x="687447" y="339077"/>
                  <a:pt x="704538" y="344774"/>
                </a:cubicBezTo>
                <a:cubicBezTo>
                  <a:pt x="759366" y="363050"/>
                  <a:pt x="800140" y="359764"/>
                  <a:pt x="854440" y="359764"/>
                </a:cubicBezTo>
              </a:path>
            </a:pathLst>
          </a:custGeom>
          <a:noFill/>
          <a:ln w="254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633"/>
          </a:p>
        </p:txBody>
      </p:sp>
      <p:cxnSp>
        <p:nvCxnSpPr>
          <p:cNvPr id="12" name="Conector recto 11"/>
          <p:cNvCxnSpPr/>
          <p:nvPr/>
        </p:nvCxnSpPr>
        <p:spPr>
          <a:xfrm flipH="1">
            <a:off x="5540174" y="4949662"/>
            <a:ext cx="267774" cy="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3" name="Forma libre 12"/>
          <p:cNvSpPr/>
          <p:nvPr/>
        </p:nvSpPr>
        <p:spPr>
          <a:xfrm>
            <a:off x="5811853" y="4881530"/>
            <a:ext cx="3236516" cy="569443"/>
          </a:xfrm>
          <a:custGeom>
            <a:avLst/>
            <a:gdLst>
              <a:gd name="connsiteX0" fmla="*/ 0 w 3567659"/>
              <a:gd name="connsiteY0" fmla="*/ 509666 h 627706"/>
              <a:gd name="connsiteX1" fmla="*/ 89941 w 3567659"/>
              <a:gd name="connsiteY1" fmla="*/ 524656 h 627706"/>
              <a:gd name="connsiteX2" fmla="*/ 194872 w 3567659"/>
              <a:gd name="connsiteY2" fmla="*/ 569627 h 627706"/>
              <a:gd name="connsiteX3" fmla="*/ 314794 w 3567659"/>
              <a:gd name="connsiteY3" fmla="*/ 584617 h 627706"/>
              <a:gd name="connsiteX4" fmla="*/ 644577 w 3567659"/>
              <a:gd name="connsiteY4" fmla="*/ 599607 h 627706"/>
              <a:gd name="connsiteX5" fmla="*/ 824459 w 3567659"/>
              <a:gd name="connsiteY5" fmla="*/ 569627 h 627706"/>
              <a:gd name="connsiteX6" fmla="*/ 1049312 w 3567659"/>
              <a:gd name="connsiteY6" fmla="*/ 554636 h 627706"/>
              <a:gd name="connsiteX7" fmla="*/ 1199213 w 3567659"/>
              <a:gd name="connsiteY7" fmla="*/ 524656 h 627706"/>
              <a:gd name="connsiteX8" fmla="*/ 1289154 w 3567659"/>
              <a:gd name="connsiteY8" fmla="*/ 494676 h 627706"/>
              <a:gd name="connsiteX9" fmla="*/ 1783830 w 3567659"/>
              <a:gd name="connsiteY9" fmla="*/ 449705 h 627706"/>
              <a:gd name="connsiteX10" fmla="*/ 1873771 w 3567659"/>
              <a:gd name="connsiteY10" fmla="*/ 389745 h 627706"/>
              <a:gd name="connsiteX11" fmla="*/ 1918741 w 3567659"/>
              <a:gd name="connsiteY11" fmla="*/ 374754 h 627706"/>
              <a:gd name="connsiteX12" fmla="*/ 1948722 w 3567659"/>
              <a:gd name="connsiteY12" fmla="*/ 344774 h 627706"/>
              <a:gd name="connsiteX13" fmla="*/ 2038663 w 3567659"/>
              <a:gd name="connsiteY13" fmla="*/ 314794 h 627706"/>
              <a:gd name="connsiteX14" fmla="*/ 2068643 w 3567659"/>
              <a:gd name="connsiteY14" fmla="*/ 284813 h 627706"/>
              <a:gd name="connsiteX15" fmla="*/ 2173574 w 3567659"/>
              <a:gd name="connsiteY15" fmla="*/ 254833 h 627706"/>
              <a:gd name="connsiteX16" fmla="*/ 2263515 w 3567659"/>
              <a:gd name="connsiteY16" fmla="*/ 224853 h 627706"/>
              <a:gd name="connsiteX17" fmla="*/ 2353456 w 3567659"/>
              <a:gd name="connsiteY17" fmla="*/ 179882 h 627706"/>
              <a:gd name="connsiteX18" fmla="*/ 2443397 w 3567659"/>
              <a:gd name="connsiteY18" fmla="*/ 134912 h 627706"/>
              <a:gd name="connsiteX19" fmla="*/ 2698230 w 3567659"/>
              <a:gd name="connsiteY19" fmla="*/ 119922 h 627706"/>
              <a:gd name="connsiteX20" fmla="*/ 2998033 w 3567659"/>
              <a:gd name="connsiteY20" fmla="*/ 74951 h 627706"/>
              <a:gd name="connsiteX21" fmla="*/ 3087974 w 3567659"/>
              <a:gd name="connsiteY21" fmla="*/ 44971 h 627706"/>
              <a:gd name="connsiteX22" fmla="*/ 3177915 w 3567659"/>
              <a:gd name="connsiteY22" fmla="*/ 14990 h 627706"/>
              <a:gd name="connsiteX23" fmla="*/ 3222886 w 3567659"/>
              <a:gd name="connsiteY23" fmla="*/ 0 h 627706"/>
              <a:gd name="connsiteX24" fmla="*/ 3567659 w 3567659"/>
              <a:gd name="connsiteY24" fmla="*/ 0 h 627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567659" h="627706">
                <a:moveTo>
                  <a:pt x="0" y="509666"/>
                </a:moveTo>
                <a:cubicBezTo>
                  <a:pt x="29980" y="514663"/>
                  <a:pt x="60829" y="515922"/>
                  <a:pt x="89941" y="524656"/>
                </a:cubicBezTo>
                <a:cubicBezTo>
                  <a:pt x="169436" y="548504"/>
                  <a:pt x="124884" y="556902"/>
                  <a:pt x="194872" y="569627"/>
                </a:cubicBezTo>
                <a:cubicBezTo>
                  <a:pt x="234507" y="576834"/>
                  <a:pt x="274820" y="579620"/>
                  <a:pt x="314794" y="584617"/>
                </a:cubicBezTo>
                <a:cubicBezTo>
                  <a:pt x="449956" y="652198"/>
                  <a:pt x="374082" y="626656"/>
                  <a:pt x="644577" y="599607"/>
                </a:cubicBezTo>
                <a:cubicBezTo>
                  <a:pt x="705063" y="593558"/>
                  <a:pt x="763806" y="573671"/>
                  <a:pt x="824459" y="569627"/>
                </a:cubicBezTo>
                <a:lnTo>
                  <a:pt x="1049312" y="554636"/>
                </a:lnTo>
                <a:cubicBezTo>
                  <a:pt x="1174018" y="513067"/>
                  <a:pt x="975295" y="576329"/>
                  <a:pt x="1199213" y="524656"/>
                </a:cubicBezTo>
                <a:cubicBezTo>
                  <a:pt x="1230006" y="517550"/>
                  <a:pt x="1289154" y="494676"/>
                  <a:pt x="1289154" y="494676"/>
                </a:cubicBezTo>
                <a:cubicBezTo>
                  <a:pt x="1431275" y="352555"/>
                  <a:pt x="1277014" y="493146"/>
                  <a:pt x="1783830" y="449705"/>
                </a:cubicBezTo>
                <a:cubicBezTo>
                  <a:pt x="1854242" y="443670"/>
                  <a:pt x="1829373" y="416384"/>
                  <a:pt x="1873771" y="389745"/>
                </a:cubicBezTo>
                <a:cubicBezTo>
                  <a:pt x="1887320" y="381615"/>
                  <a:pt x="1903751" y="379751"/>
                  <a:pt x="1918741" y="374754"/>
                </a:cubicBezTo>
                <a:cubicBezTo>
                  <a:pt x="1928735" y="364761"/>
                  <a:pt x="1936081" y="351094"/>
                  <a:pt x="1948722" y="344774"/>
                </a:cubicBezTo>
                <a:cubicBezTo>
                  <a:pt x="1976988" y="330641"/>
                  <a:pt x="2038663" y="314794"/>
                  <a:pt x="2038663" y="314794"/>
                </a:cubicBezTo>
                <a:cubicBezTo>
                  <a:pt x="2048656" y="304800"/>
                  <a:pt x="2056524" y="292084"/>
                  <a:pt x="2068643" y="284813"/>
                </a:cubicBezTo>
                <a:cubicBezTo>
                  <a:pt x="2085435" y="274737"/>
                  <a:pt x="2160508" y="258753"/>
                  <a:pt x="2173574" y="254833"/>
                </a:cubicBezTo>
                <a:cubicBezTo>
                  <a:pt x="2203843" y="245752"/>
                  <a:pt x="2263515" y="224853"/>
                  <a:pt x="2263515" y="224853"/>
                </a:cubicBezTo>
                <a:cubicBezTo>
                  <a:pt x="2392388" y="138937"/>
                  <a:pt x="2229340" y="241940"/>
                  <a:pt x="2353456" y="179882"/>
                </a:cubicBezTo>
                <a:cubicBezTo>
                  <a:pt x="2394511" y="159355"/>
                  <a:pt x="2396301" y="139622"/>
                  <a:pt x="2443397" y="134912"/>
                </a:cubicBezTo>
                <a:cubicBezTo>
                  <a:pt x="2528066" y="126445"/>
                  <a:pt x="2613286" y="124919"/>
                  <a:pt x="2698230" y="119922"/>
                </a:cubicBezTo>
                <a:cubicBezTo>
                  <a:pt x="2821713" y="37597"/>
                  <a:pt x="2688784" y="115287"/>
                  <a:pt x="2998033" y="74951"/>
                </a:cubicBezTo>
                <a:cubicBezTo>
                  <a:pt x="3029370" y="70864"/>
                  <a:pt x="3057994" y="54964"/>
                  <a:pt x="3087974" y="44971"/>
                </a:cubicBezTo>
                <a:lnTo>
                  <a:pt x="3177915" y="14990"/>
                </a:lnTo>
                <a:cubicBezTo>
                  <a:pt x="3192905" y="9993"/>
                  <a:pt x="3207085" y="0"/>
                  <a:pt x="3222886" y="0"/>
                </a:cubicBezTo>
                <a:lnTo>
                  <a:pt x="3567659" y="0"/>
                </a:lnTo>
              </a:path>
            </a:pathLst>
          </a:custGeom>
          <a:noFill/>
          <a:ln w="25400">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633"/>
          </a:p>
        </p:txBody>
      </p:sp>
      <p:pic>
        <p:nvPicPr>
          <p:cNvPr id="14" name="Imagen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12328" y="2775666"/>
            <a:ext cx="2750510" cy="1833672"/>
          </a:xfrm>
          <a:prstGeom prst="rect">
            <a:avLst/>
          </a:prstGeom>
        </p:spPr>
      </p:pic>
      <p:pic>
        <p:nvPicPr>
          <p:cNvPr id="15" name="Imagen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12330" y="844668"/>
            <a:ext cx="2750511" cy="1764478"/>
          </a:xfrm>
          <a:prstGeom prst="rect">
            <a:avLst/>
          </a:prstGeom>
        </p:spPr>
      </p:pic>
      <p:pic>
        <p:nvPicPr>
          <p:cNvPr id="16" name="Imagen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40337" y="4775862"/>
            <a:ext cx="2737600" cy="1751120"/>
          </a:xfrm>
          <a:prstGeom prst="rect">
            <a:avLst/>
          </a:prstGeom>
        </p:spPr>
      </p:pic>
      <p:cxnSp>
        <p:nvCxnSpPr>
          <p:cNvPr id="25" name="Conector recto 24"/>
          <p:cNvCxnSpPr/>
          <p:nvPr/>
        </p:nvCxnSpPr>
        <p:spPr>
          <a:xfrm>
            <a:off x="5807947" y="4949662"/>
            <a:ext cx="0" cy="400187"/>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Conector recto 25"/>
          <p:cNvCxnSpPr/>
          <p:nvPr/>
        </p:nvCxnSpPr>
        <p:spPr>
          <a:xfrm>
            <a:off x="5546515" y="1561088"/>
            <a:ext cx="367346" cy="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27" name="CuadroTexto 26"/>
          <p:cNvSpPr txBox="1"/>
          <p:nvPr/>
        </p:nvSpPr>
        <p:spPr>
          <a:xfrm>
            <a:off x="3285373" y="126112"/>
            <a:ext cx="5829414" cy="287771"/>
          </a:xfrm>
          <a:prstGeom prst="rect">
            <a:avLst/>
          </a:prstGeom>
          <a:noFill/>
        </p:spPr>
        <p:txBody>
          <a:bodyPr wrap="square" rtlCol="0">
            <a:spAutoFit/>
          </a:bodyPr>
          <a:lstStyle/>
          <a:p>
            <a:pPr algn="r"/>
            <a:r>
              <a:rPr lang="es-CL" sz="1270" b="1" dirty="0"/>
              <a:t>TIPOS DE BORDES DE RÍO</a:t>
            </a:r>
            <a:endParaRPr lang="es-CL" sz="1089" b="1" dirty="0"/>
          </a:p>
        </p:txBody>
      </p:sp>
      <p:sp>
        <p:nvSpPr>
          <p:cNvPr id="28" name="CuadroTexto 27"/>
          <p:cNvSpPr txBox="1"/>
          <p:nvPr/>
        </p:nvSpPr>
        <p:spPr>
          <a:xfrm>
            <a:off x="7279125" y="947839"/>
            <a:ext cx="1835662" cy="1600823"/>
          </a:xfrm>
          <a:prstGeom prst="rect">
            <a:avLst/>
          </a:prstGeom>
          <a:noFill/>
        </p:spPr>
        <p:txBody>
          <a:bodyPr wrap="square" rtlCol="0">
            <a:spAutoFit/>
          </a:bodyPr>
          <a:lstStyle/>
          <a:p>
            <a:pPr algn="just"/>
            <a:r>
              <a:rPr lang="es-CL" sz="1089" dirty="0"/>
              <a:t>En el sector oriente, en el parque bicentenario, existe un borde duro dado por la autopista costanera norte, y en su lado sur un parque que tiene un gran montículo, orientándose hacia el sur, dándole la espalda al Mapocho</a:t>
            </a:r>
          </a:p>
        </p:txBody>
      </p:sp>
      <p:sp>
        <p:nvSpPr>
          <p:cNvPr id="29" name="CuadroTexto 28"/>
          <p:cNvSpPr txBox="1"/>
          <p:nvPr/>
        </p:nvSpPr>
        <p:spPr>
          <a:xfrm>
            <a:off x="7212708" y="3019509"/>
            <a:ext cx="1835662" cy="1265603"/>
          </a:xfrm>
          <a:prstGeom prst="rect">
            <a:avLst/>
          </a:prstGeom>
          <a:noFill/>
        </p:spPr>
        <p:txBody>
          <a:bodyPr wrap="square" rtlCol="0">
            <a:spAutoFit/>
          </a:bodyPr>
          <a:lstStyle/>
          <a:p>
            <a:pPr algn="just"/>
            <a:r>
              <a:rPr lang="es-CL" sz="1089" dirty="0"/>
              <a:t>En el sector de Santiago centro, encontramos dos bordes duros, por el norte la autopista y por el sur, parques que quedan sobre el río, sin posibilidad de descender.</a:t>
            </a:r>
          </a:p>
        </p:txBody>
      </p:sp>
      <p:sp>
        <p:nvSpPr>
          <p:cNvPr id="30" name="CuadroTexto 29"/>
          <p:cNvSpPr txBox="1"/>
          <p:nvPr/>
        </p:nvSpPr>
        <p:spPr>
          <a:xfrm>
            <a:off x="7192397" y="5428319"/>
            <a:ext cx="1835662" cy="1097993"/>
          </a:xfrm>
          <a:prstGeom prst="rect">
            <a:avLst/>
          </a:prstGeom>
          <a:noFill/>
        </p:spPr>
        <p:txBody>
          <a:bodyPr wrap="square" rtlCol="0">
            <a:spAutoFit/>
          </a:bodyPr>
          <a:lstStyle/>
          <a:p>
            <a:pPr algn="just"/>
            <a:r>
              <a:rPr lang="es-CL" sz="1089" dirty="0"/>
              <a:t>En el sector poniente, el borde se comienza a desfragmentar por su orilla sur, acogiendo una pendiente que llega a la altura del río.</a:t>
            </a:r>
          </a:p>
        </p:txBody>
      </p:sp>
      <p:sp>
        <p:nvSpPr>
          <p:cNvPr id="2" name="Marcador de número de diapositiva 1"/>
          <p:cNvSpPr>
            <a:spLocks noGrp="1"/>
          </p:cNvSpPr>
          <p:nvPr>
            <p:ph type="sldNum" sz="quarter" idx="12"/>
          </p:nvPr>
        </p:nvSpPr>
        <p:spPr/>
        <p:txBody>
          <a:bodyPr/>
          <a:lstStyle/>
          <a:p>
            <a:fld id="{0E61FBEB-4997-4370-9208-E2699A9F876D}" type="slidenum">
              <a:rPr lang="es-CL" smtClean="0"/>
              <a:t>14</a:t>
            </a:fld>
            <a:endParaRPr lang="es-CL"/>
          </a:p>
        </p:txBody>
      </p:sp>
    </p:spTree>
    <p:extLst>
      <p:ext uri="{BB962C8B-B14F-4D97-AF65-F5344CB8AC3E}">
        <p14:creationId xmlns:p14="http://schemas.microsoft.com/office/powerpoint/2010/main" val="30010010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to 4"/>
          <p:cNvGraphicFramePr>
            <a:graphicFrameLocks noChangeAspect="1"/>
          </p:cNvGraphicFramePr>
          <p:nvPr>
            <p:extLst>
              <p:ext uri="{D42A27DB-BD31-4B8C-83A1-F6EECF244321}">
                <p14:modId xmlns:p14="http://schemas.microsoft.com/office/powerpoint/2010/main" val="495226812"/>
              </p:ext>
            </p:extLst>
          </p:nvPr>
        </p:nvGraphicFramePr>
        <p:xfrm>
          <a:off x="933506" y="776280"/>
          <a:ext cx="5640255" cy="2244352"/>
        </p:xfrm>
        <a:graphic>
          <a:graphicData uri="http://schemas.openxmlformats.org/presentationml/2006/ole">
            <mc:AlternateContent xmlns:mc="http://schemas.openxmlformats.org/markup-compatibility/2006">
              <mc:Choice xmlns:v="urn:schemas-microsoft-com:vml" Requires="v">
                <p:oleObj spid="_x0000_s3157" name="AutoCAD Drawing" r:id="rId3" imgW="12039480" imgH="4791240" progId="AutoCAD.Drawing.18">
                  <p:embed/>
                </p:oleObj>
              </mc:Choice>
              <mc:Fallback>
                <p:oleObj name="AutoCAD Drawing" r:id="rId3" imgW="12039480" imgH="4791240" progId="AutoCAD.Drawing.18">
                  <p:embed/>
                  <p:pic>
                    <p:nvPicPr>
                      <p:cNvPr id="0" name=""/>
                      <p:cNvPicPr/>
                      <p:nvPr/>
                    </p:nvPicPr>
                    <p:blipFill>
                      <a:blip r:embed="rId4"/>
                      <a:stretch>
                        <a:fillRect/>
                      </a:stretch>
                    </p:blipFill>
                    <p:spPr>
                      <a:xfrm>
                        <a:off x="933506" y="776280"/>
                        <a:ext cx="5640255" cy="2244352"/>
                      </a:xfrm>
                      <a:prstGeom prst="rect">
                        <a:avLst/>
                      </a:prstGeom>
                    </p:spPr>
                  </p:pic>
                </p:oleObj>
              </mc:Fallback>
            </mc:AlternateContent>
          </a:graphicData>
        </a:graphic>
      </p:graphicFrame>
      <p:sp>
        <p:nvSpPr>
          <p:cNvPr id="7" name="CuadroTexto 6"/>
          <p:cNvSpPr txBox="1"/>
          <p:nvPr/>
        </p:nvSpPr>
        <p:spPr>
          <a:xfrm>
            <a:off x="5539547" y="24330"/>
            <a:ext cx="3607886" cy="369332"/>
          </a:xfrm>
          <a:prstGeom prst="rect">
            <a:avLst/>
          </a:prstGeom>
          <a:noFill/>
        </p:spPr>
        <p:txBody>
          <a:bodyPr wrap="square" rtlCol="0">
            <a:spAutoFit/>
          </a:bodyPr>
          <a:lstStyle/>
          <a:p>
            <a:r>
              <a:rPr lang="es-CL" b="1" dirty="0"/>
              <a:t>LUGAR  </a:t>
            </a:r>
            <a:r>
              <a:rPr lang="es-CL" sz="1633" b="1" dirty="0"/>
              <a:t>BARRIO BARREA </a:t>
            </a:r>
            <a:r>
              <a:rPr lang="es-CL" sz="1270" b="1" dirty="0"/>
              <a:t>QUINTA NORMAL</a:t>
            </a:r>
            <a:endParaRPr lang="es-CL" b="1" dirty="0"/>
          </a:p>
        </p:txBody>
      </p:sp>
      <p:pic>
        <p:nvPicPr>
          <p:cNvPr id="11" name="Imagen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59307" y="442273"/>
            <a:ext cx="4821927" cy="2277845"/>
          </a:xfrm>
          <a:prstGeom prst="rect">
            <a:avLst/>
          </a:prstGeom>
        </p:spPr>
      </p:pic>
      <p:pic>
        <p:nvPicPr>
          <p:cNvPr id="16" name="Imagen 1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400659" y="5203742"/>
            <a:ext cx="5012779" cy="1188904"/>
          </a:xfrm>
          <a:prstGeom prst="rect">
            <a:avLst/>
          </a:prstGeom>
        </p:spPr>
      </p:pic>
      <p:pic>
        <p:nvPicPr>
          <p:cNvPr id="17" name="Imagen 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406708" y="3955713"/>
            <a:ext cx="5016975" cy="1145580"/>
          </a:xfrm>
          <a:prstGeom prst="rect">
            <a:avLst/>
          </a:prstGeom>
        </p:spPr>
      </p:pic>
      <p:pic>
        <p:nvPicPr>
          <p:cNvPr id="2" name="Imagen 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429214" y="2521340"/>
            <a:ext cx="1787283" cy="1342561"/>
          </a:xfrm>
          <a:prstGeom prst="rect">
            <a:avLst/>
          </a:prstGeom>
        </p:spPr>
      </p:pic>
      <p:cxnSp>
        <p:nvCxnSpPr>
          <p:cNvPr id="19" name="Conector recto de flecha 18"/>
          <p:cNvCxnSpPr/>
          <p:nvPr/>
        </p:nvCxnSpPr>
        <p:spPr>
          <a:xfrm flipV="1">
            <a:off x="7265476" y="1931110"/>
            <a:ext cx="20494" cy="1909064"/>
          </a:xfrm>
          <a:prstGeom prst="straightConnector1">
            <a:avLst/>
          </a:prstGeom>
          <a:ln w="254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0" name="CuadroTexto 19"/>
          <p:cNvSpPr txBox="1"/>
          <p:nvPr/>
        </p:nvSpPr>
        <p:spPr>
          <a:xfrm rot="5400000">
            <a:off x="6490628" y="3463650"/>
            <a:ext cx="1777664" cy="276999"/>
          </a:xfrm>
          <a:prstGeom prst="rect">
            <a:avLst/>
          </a:prstGeom>
          <a:noFill/>
        </p:spPr>
        <p:txBody>
          <a:bodyPr wrap="square" rtlCol="0">
            <a:spAutoFit/>
          </a:bodyPr>
          <a:lstStyle/>
          <a:p>
            <a:r>
              <a:rPr lang="es-CL" sz="1200" dirty="0"/>
              <a:t>ESCUELA BASICA</a:t>
            </a:r>
          </a:p>
        </p:txBody>
      </p:sp>
      <p:cxnSp>
        <p:nvCxnSpPr>
          <p:cNvPr id="21" name="Conector recto de flecha 20"/>
          <p:cNvCxnSpPr/>
          <p:nvPr/>
        </p:nvCxnSpPr>
        <p:spPr>
          <a:xfrm flipV="1">
            <a:off x="6851194" y="1648656"/>
            <a:ext cx="0" cy="2129320"/>
          </a:xfrm>
          <a:prstGeom prst="straightConnector1">
            <a:avLst/>
          </a:prstGeom>
          <a:ln w="254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2" name="CuadroTexto 21"/>
          <p:cNvSpPr txBox="1"/>
          <p:nvPr/>
        </p:nvSpPr>
        <p:spPr>
          <a:xfrm rot="5400000">
            <a:off x="6408948" y="3561621"/>
            <a:ext cx="1089321" cy="276999"/>
          </a:xfrm>
          <a:prstGeom prst="rect">
            <a:avLst/>
          </a:prstGeom>
          <a:noFill/>
        </p:spPr>
        <p:txBody>
          <a:bodyPr wrap="square" rtlCol="0">
            <a:spAutoFit/>
          </a:bodyPr>
          <a:lstStyle/>
          <a:p>
            <a:r>
              <a:rPr lang="es-CL" sz="1200" dirty="0"/>
              <a:t>CANCHA </a:t>
            </a:r>
          </a:p>
        </p:txBody>
      </p:sp>
      <p:cxnSp>
        <p:nvCxnSpPr>
          <p:cNvPr id="24" name="Conector recto de flecha 23"/>
          <p:cNvCxnSpPr/>
          <p:nvPr/>
        </p:nvCxnSpPr>
        <p:spPr>
          <a:xfrm flipV="1">
            <a:off x="5702733" y="1864925"/>
            <a:ext cx="9788" cy="1975248"/>
          </a:xfrm>
          <a:prstGeom prst="straightConnector1">
            <a:avLst/>
          </a:prstGeom>
          <a:ln w="254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5" name="CuadroTexto 24"/>
          <p:cNvSpPr txBox="1"/>
          <p:nvPr/>
        </p:nvSpPr>
        <p:spPr>
          <a:xfrm rot="5400000">
            <a:off x="5289651" y="3076333"/>
            <a:ext cx="1229201" cy="461665"/>
          </a:xfrm>
          <a:prstGeom prst="rect">
            <a:avLst/>
          </a:prstGeom>
          <a:noFill/>
        </p:spPr>
        <p:txBody>
          <a:bodyPr wrap="square" rtlCol="0">
            <a:spAutoFit/>
          </a:bodyPr>
          <a:lstStyle/>
          <a:p>
            <a:pPr algn="r"/>
            <a:r>
              <a:rPr lang="es-CL" sz="1200" dirty="0"/>
              <a:t>DESHUESADERO</a:t>
            </a:r>
          </a:p>
          <a:p>
            <a:pPr algn="r"/>
            <a:r>
              <a:rPr lang="es-CL" sz="1200" dirty="0"/>
              <a:t> DE AUSTOS</a:t>
            </a:r>
          </a:p>
        </p:txBody>
      </p:sp>
      <p:cxnSp>
        <p:nvCxnSpPr>
          <p:cNvPr id="28" name="Conector recto de flecha 27"/>
          <p:cNvCxnSpPr/>
          <p:nvPr/>
        </p:nvCxnSpPr>
        <p:spPr>
          <a:xfrm flipH="1" flipV="1">
            <a:off x="4444210" y="1634661"/>
            <a:ext cx="9486" cy="2205515"/>
          </a:xfrm>
          <a:prstGeom prst="straightConnector1">
            <a:avLst/>
          </a:prstGeom>
          <a:ln w="254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9" name="CuadroTexto 28"/>
          <p:cNvSpPr txBox="1"/>
          <p:nvPr/>
        </p:nvSpPr>
        <p:spPr>
          <a:xfrm rot="5400000">
            <a:off x="4040614" y="3076334"/>
            <a:ext cx="1229201" cy="461665"/>
          </a:xfrm>
          <a:prstGeom prst="rect">
            <a:avLst/>
          </a:prstGeom>
          <a:noFill/>
        </p:spPr>
        <p:txBody>
          <a:bodyPr wrap="square" rtlCol="0">
            <a:spAutoFit/>
          </a:bodyPr>
          <a:lstStyle/>
          <a:p>
            <a:pPr algn="r"/>
            <a:r>
              <a:rPr lang="es-CL" sz="1200" dirty="0"/>
              <a:t>COSTANERA NORTE</a:t>
            </a:r>
          </a:p>
        </p:txBody>
      </p:sp>
      <p:cxnSp>
        <p:nvCxnSpPr>
          <p:cNvPr id="30" name="Conector recto de flecha 29"/>
          <p:cNvCxnSpPr/>
          <p:nvPr/>
        </p:nvCxnSpPr>
        <p:spPr>
          <a:xfrm flipH="1" flipV="1">
            <a:off x="6211507" y="1710629"/>
            <a:ext cx="11582" cy="2150297"/>
          </a:xfrm>
          <a:prstGeom prst="straightConnector1">
            <a:avLst/>
          </a:prstGeom>
          <a:ln w="254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1" name="CuadroTexto 30"/>
          <p:cNvSpPr txBox="1"/>
          <p:nvPr/>
        </p:nvSpPr>
        <p:spPr>
          <a:xfrm rot="5400000">
            <a:off x="5629800" y="3105195"/>
            <a:ext cx="1399538" cy="276999"/>
          </a:xfrm>
          <a:prstGeom prst="rect">
            <a:avLst/>
          </a:prstGeom>
          <a:noFill/>
        </p:spPr>
        <p:txBody>
          <a:bodyPr wrap="square" rtlCol="0">
            <a:spAutoFit/>
          </a:bodyPr>
          <a:lstStyle/>
          <a:p>
            <a:pPr algn="r"/>
            <a:r>
              <a:rPr lang="es-CL" sz="1200" dirty="0"/>
              <a:t>PATIO DE JUEGOS</a:t>
            </a:r>
          </a:p>
        </p:txBody>
      </p:sp>
      <p:sp>
        <p:nvSpPr>
          <p:cNvPr id="23" name="CuadroTexto 22"/>
          <p:cNvSpPr txBox="1"/>
          <p:nvPr/>
        </p:nvSpPr>
        <p:spPr>
          <a:xfrm>
            <a:off x="7423684" y="3923448"/>
            <a:ext cx="1693064" cy="2606483"/>
          </a:xfrm>
          <a:prstGeom prst="rect">
            <a:avLst/>
          </a:prstGeom>
          <a:noFill/>
        </p:spPr>
        <p:txBody>
          <a:bodyPr wrap="square" rtlCol="0">
            <a:spAutoFit/>
          </a:bodyPr>
          <a:lstStyle/>
          <a:p>
            <a:pPr algn="just"/>
            <a:r>
              <a:rPr lang="es-CL" sz="1089" dirty="0"/>
              <a:t>En el lugar elegido acoge desechos de automóviles, un escaso programa deportivo y una escuela básica.</a:t>
            </a:r>
          </a:p>
          <a:p>
            <a:pPr algn="just"/>
            <a:r>
              <a:rPr lang="es-CL" sz="1089" dirty="0"/>
              <a:t>Se encuentra en situación de patio trasero de la comuna de Quinta Normal. Además rompe la continuidad del borde verde, ya que, hacia el lado oriente, Santiago Centro, y por el poniente, Cerro Cavia, cuentan con parques en su rivera.  </a:t>
            </a:r>
          </a:p>
        </p:txBody>
      </p:sp>
      <p:sp>
        <p:nvSpPr>
          <p:cNvPr id="26" name="CuadroTexto 25"/>
          <p:cNvSpPr txBox="1"/>
          <p:nvPr/>
        </p:nvSpPr>
        <p:spPr>
          <a:xfrm>
            <a:off x="2456396" y="531611"/>
            <a:ext cx="1746501" cy="762773"/>
          </a:xfrm>
          <a:prstGeom prst="rect">
            <a:avLst/>
          </a:prstGeom>
          <a:noFill/>
        </p:spPr>
        <p:txBody>
          <a:bodyPr wrap="square" rtlCol="0">
            <a:spAutoFit/>
          </a:bodyPr>
          <a:lstStyle/>
          <a:p>
            <a:pPr algn="just"/>
            <a:r>
              <a:rPr lang="es-CL" sz="1089" dirty="0"/>
              <a:t>El sector se caracteriza por tener construcciones de escasa altura,  entregando una gran porción de cielo</a:t>
            </a:r>
          </a:p>
        </p:txBody>
      </p:sp>
      <p:sp>
        <p:nvSpPr>
          <p:cNvPr id="3" name="Marcador de número de diapositiva 2"/>
          <p:cNvSpPr>
            <a:spLocks noGrp="1"/>
          </p:cNvSpPr>
          <p:nvPr>
            <p:ph type="sldNum" sz="quarter" idx="12"/>
          </p:nvPr>
        </p:nvSpPr>
        <p:spPr/>
        <p:txBody>
          <a:bodyPr/>
          <a:lstStyle/>
          <a:p>
            <a:fld id="{0E61FBEB-4997-4370-9208-E2699A9F876D}" type="slidenum">
              <a:rPr lang="es-CL" smtClean="0"/>
              <a:t>15</a:t>
            </a:fld>
            <a:endParaRPr lang="es-CL"/>
          </a:p>
        </p:txBody>
      </p:sp>
    </p:spTree>
    <p:extLst>
      <p:ext uri="{BB962C8B-B14F-4D97-AF65-F5344CB8AC3E}">
        <p14:creationId xmlns:p14="http://schemas.microsoft.com/office/powerpoint/2010/main" val="8554527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rot="16200000">
            <a:off x="6609604" y="3828404"/>
            <a:ext cx="4460989" cy="594906"/>
          </a:xfrm>
          <a:prstGeom prst="rect">
            <a:avLst/>
          </a:prstGeom>
          <a:noFill/>
        </p:spPr>
        <p:txBody>
          <a:bodyPr wrap="square" rtlCol="0">
            <a:spAutoFit/>
          </a:bodyPr>
          <a:lstStyle/>
          <a:p>
            <a:r>
              <a:rPr lang="es-CL" sz="3266" b="1" dirty="0"/>
              <a:t>CASOS DE ESTUDIO</a:t>
            </a:r>
          </a:p>
        </p:txBody>
      </p:sp>
      <p:sp>
        <p:nvSpPr>
          <p:cNvPr id="2" name="Marcador de número de diapositiva 1"/>
          <p:cNvSpPr>
            <a:spLocks noGrp="1"/>
          </p:cNvSpPr>
          <p:nvPr>
            <p:ph type="sldNum" sz="quarter" idx="12"/>
          </p:nvPr>
        </p:nvSpPr>
        <p:spPr/>
        <p:txBody>
          <a:bodyPr/>
          <a:lstStyle/>
          <a:p>
            <a:fld id="{0E61FBEB-4997-4370-9208-E2699A9F876D}" type="slidenum">
              <a:rPr lang="es-CL" smtClean="0"/>
              <a:t>16</a:t>
            </a:fld>
            <a:endParaRPr lang="es-CL"/>
          </a:p>
        </p:txBody>
      </p:sp>
    </p:spTree>
    <p:extLst>
      <p:ext uri="{BB962C8B-B14F-4D97-AF65-F5344CB8AC3E}">
        <p14:creationId xmlns:p14="http://schemas.microsoft.com/office/powerpoint/2010/main" val="40147798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4810336" y="118907"/>
            <a:ext cx="4378039" cy="592791"/>
          </a:xfrm>
          <a:prstGeom prst="rect">
            <a:avLst/>
          </a:prstGeom>
          <a:noFill/>
        </p:spPr>
        <p:txBody>
          <a:bodyPr wrap="square" rtlCol="0">
            <a:spAutoFit/>
          </a:bodyPr>
          <a:lstStyle/>
          <a:p>
            <a:pPr algn="ctr"/>
            <a:r>
              <a:rPr lang="es-CL" b="1" dirty="0"/>
              <a:t>PARQUE BOTÁNICO DEL RÍO MEDELLÍN</a:t>
            </a:r>
          </a:p>
          <a:p>
            <a:pPr algn="ctr"/>
            <a:r>
              <a:rPr lang="es-CL" sz="1452" dirty="0"/>
              <a:t>LATITUD TALLER DE ARQUITECTURA Y CIUDAD</a:t>
            </a:r>
          </a:p>
        </p:txBody>
      </p:sp>
      <p:sp>
        <p:nvSpPr>
          <p:cNvPr id="6" name="CuadroTexto 5"/>
          <p:cNvSpPr txBox="1"/>
          <p:nvPr/>
        </p:nvSpPr>
        <p:spPr>
          <a:xfrm>
            <a:off x="2439164" y="118908"/>
            <a:ext cx="2019869" cy="369332"/>
          </a:xfrm>
          <a:prstGeom prst="rect">
            <a:avLst/>
          </a:prstGeom>
          <a:noFill/>
        </p:spPr>
        <p:txBody>
          <a:bodyPr wrap="square" rtlCol="0">
            <a:spAutoFit/>
          </a:bodyPr>
          <a:lstStyle/>
          <a:p>
            <a:r>
              <a:rPr lang="es-CL" b="1" dirty="0"/>
              <a:t>ESCALA CIUDAD</a:t>
            </a:r>
          </a:p>
        </p:txBody>
      </p:sp>
      <p:pic>
        <p:nvPicPr>
          <p:cNvPr id="7" name="Imagen 6"/>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2628736" y="690311"/>
            <a:ext cx="6468131" cy="2835399"/>
          </a:xfrm>
          <a:prstGeom prst="rect">
            <a:avLst/>
          </a:prstGeom>
        </p:spPr>
      </p:pic>
      <p:pic>
        <p:nvPicPr>
          <p:cNvPr id="8" name="Imagen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28735" y="3627466"/>
            <a:ext cx="1995911" cy="1496538"/>
          </a:xfrm>
          <a:prstGeom prst="rect">
            <a:avLst/>
          </a:prstGeom>
        </p:spPr>
      </p:pic>
      <p:pic>
        <p:nvPicPr>
          <p:cNvPr id="10" name="Imagen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28736" y="5234368"/>
            <a:ext cx="1424965" cy="1496538"/>
          </a:xfrm>
          <a:prstGeom prst="rect">
            <a:avLst/>
          </a:prstGeom>
        </p:spPr>
      </p:pic>
      <p:sp>
        <p:nvSpPr>
          <p:cNvPr id="2" name="Rectángulo 1"/>
          <p:cNvSpPr/>
          <p:nvPr/>
        </p:nvSpPr>
        <p:spPr>
          <a:xfrm>
            <a:off x="4624649" y="3627467"/>
            <a:ext cx="4433119" cy="1433213"/>
          </a:xfrm>
          <a:prstGeom prst="rect">
            <a:avLst/>
          </a:prstGeom>
        </p:spPr>
        <p:txBody>
          <a:bodyPr wrap="square">
            <a:spAutoFit/>
          </a:bodyPr>
          <a:lstStyle/>
          <a:p>
            <a:pPr algn="just"/>
            <a:r>
              <a:rPr lang="es-CL" sz="1089" dirty="0">
                <a:solidFill>
                  <a:srgbClr val="000000"/>
                </a:solidFill>
                <a:latin typeface="Arial" panose="020B0604020202020204" pitchFamily="34" charset="0"/>
                <a:cs typeface="Arial" panose="020B0604020202020204" pitchFamily="34" charset="0"/>
              </a:rPr>
              <a:t>“Parque Botánico Río Medellín” es el nombre de la propuesta ganadora ideada por el colectivo LATITUD TALLER DE ARQUITECTURA Y CIUDAD . un grupo de trabajo integrado por 25 personas quienes superaron a 57 propuestas presentadas a este concurso internacional. En la premiación, el segundo lugar fue para UT-Mapas + LAP+ Edgar Ignacio Mazo Zapata y el tercero para </a:t>
            </a:r>
            <a:r>
              <a:rPr lang="es-CL" sz="1089" dirty="0" err="1">
                <a:solidFill>
                  <a:srgbClr val="000000"/>
                </a:solidFill>
                <a:latin typeface="Arial" panose="020B0604020202020204" pitchFamily="34" charset="0"/>
                <a:cs typeface="Arial" panose="020B0604020202020204" pitchFamily="34" charset="0"/>
              </a:rPr>
              <a:t>Espinet</a:t>
            </a:r>
            <a:r>
              <a:rPr lang="es-CL" sz="1089" dirty="0">
                <a:solidFill>
                  <a:srgbClr val="000000"/>
                </a:solidFill>
                <a:latin typeface="Arial" panose="020B0604020202020204" pitchFamily="34" charset="0"/>
                <a:cs typeface="Arial" panose="020B0604020202020204" pitchFamily="34" charset="0"/>
              </a:rPr>
              <a:t> </a:t>
            </a:r>
            <a:r>
              <a:rPr lang="es-CL" sz="1089" dirty="0" err="1">
                <a:solidFill>
                  <a:srgbClr val="000000"/>
                </a:solidFill>
                <a:latin typeface="Arial" panose="020B0604020202020204" pitchFamily="34" charset="0"/>
                <a:cs typeface="Arial" panose="020B0604020202020204" pitchFamily="34" charset="0"/>
              </a:rPr>
              <a:t>Ubach</a:t>
            </a:r>
            <a:r>
              <a:rPr lang="es-CL" sz="1089" dirty="0">
                <a:solidFill>
                  <a:srgbClr val="000000"/>
                </a:solidFill>
                <a:latin typeface="Arial" panose="020B0604020202020204" pitchFamily="34" charset="0"/>
                <a:cs typeface="Arial" panose="020B0604020202020204" pitchFamily="34" charset="0"/>
              </a:rPr>
              <a:t> </a:t>
            </a:r>
            <a:r>
              <a:rPr lang="es-CL" sz="1089" dirty="0" err="1">
                <a:solidFill>
                  <a:srgbClr val="000000"/>
                </a:solidFill>
                <a:latin typeface="Arial" panose="020B0604020202020204" pitchFamily="34" charset="0"/>
                <a:cs typeface="Arial" panose="020B0604020202020204" pitchFamily="34" charset="0"/>
              </a:rPr>
              <a:t>Arquitectes</a:t>
            </a:r>
            <a:r>
              <a:rPr lang="es-CL" sz="1089" dirty="0">
                <a:solidFill>
                  <a:srgbClr val="000000"/>
                </a:solidFill>
                <a:latin typeface="Arial" panose="020B0604020202020204" pitchFamily="34" charset="0"/>
                <a:cs typeface="Arial" panose="020B0604020202020204" pitchFamily="34" charset="0"/>
              </a:rPr>
              <a:t> I </a:t>
            </a:r>
            <a:r>
              <a:rPr lang="es-CL" sz="1089" dirty="0" err="1">
                <a:solidFill>
                  <a:srgbClr val="000000"/>
                </a:solidFill>
                <a:latin typeface="Arial" panose="020B0604020202020204" pitchFamily="34" charset="0"/>
                <a:cs typeface="Arial" panose="020B0604020202020204" pitchFamily="34" charset="0"/>
              </a:rPr>
              <a:t>Associats</a:t>
            </a:r>
            <a:r>
              <a:rPr lang="es-CL" sz="1089" dirty="0">
                <a:solidFill>
                  <a:srgbClr val="000000"/>
                </a:solidFill>
                <a:latin typeface="Arial" panose="020B0604020202020204" pitchFamily="34" charset="0"/>
                <a:cs typeface="Arial" panose="020B0604020202020204" pitchFamily="34" charset="0"/>
              </a:rPr>
              <a:t> SLP Francisco Gilberto Villegas Díaz.</a:t>
            </a:r>
            <a:endParaRPr lang="es-CL" sz="1089" dirty="0">
              <a:latin typeface="Arial" panose="020B0604020202020204" pitchFamily="34" charset="0"/>
              <a:cs typeface="Arial" panose="020B0604020202020204" pitchFamily="34" charset="0"/>
            </a:endParaRPr>
          </a:p>
        </p:txBody>
      </p:sp>
      <p:sp>
        <p:nvSpPr>
          <p:cNvPr id="3" name="Rectángulo 2"/>
          <p:cNvSpPr/>
          <p:nvPr/>
        </p:nvSpPr>
        <p:spPr>
          <a:xfrm>
            <a:off x="4065606" y="5300119"/>
            <a:ext cx="5031262" cy="1097993"/>
          </a:xfrm>
          <a:prstGeom prst="rect">
            <a:avLst/>
          </a:prstGeom>
        </p:spPr>
        <p:txBody>
          <a:bodyPr wrap="square">
            <a:spAutoFit/>
          </a:bodyPr>
          <a:lstStyle/>
          <a:p>
            <a:pPr algn="just"/>
            <a:r>
              <a:rPr lang="es-CL" sz="1089" dirty="0">
                <a:solidFill>
                  <a:srgbClr val="000000"/>
                </a:solidFill>
                <a:latin typeface="Arial" panose="020B0604020202020204" pitchFamily="34" charset="0"/>
                <a:cs typeface="Arial" panose="020B0604020202020204" pitchFamily="34" charset="0"/>
              </a:rPr>
              <a:t>“</a:t>
            </a:r>
            <a:r>
              <a:rPr lang="es-CL" sz="1089" i="1" dirty="0">
                <a:solidFill>
                  <a:srgbClr val="000000"/>
                </a:solidFill>
                <a:latin typeface="Arial" panose="020B0604020202020204" pitchFamily="34" charset="0"/>
                <a:cs typeface="Arial" panose="020B0604020202020204" pitchFamily="34" charset="0"/>
              </a:rPr>
              <a:t>el Parque de Río Medellín es un proyecto colectivo de ciudad y región que no puede ser de una administración solamente. Es un proyecto que responde a un anhelo común por recuperar nuestro río, hoy reducido a un canal de concreto y a una función utilitaria como eje del sistema vial de la ciudad, para devolverle su significado como lugar de encuentro y disfrute ciudadano, así como eje del sistema ambiental de la ciudad y el Valle de </a:t>
            </a:r>
            <a:r>
              <a:rPr lang="es-CL" sz="1089" i="1" dirty="0" err="1">
                <a:solidFill>
                  <a:srgbClr val="000000"/>
                </a:solidFill>
                <a:latin typeface="Arial" panose="020B0604020202020204" pitchFamily="34" charset="0"/>
                <a:cs typeface="Arial" panose="020B0604020202020204" pitchFamily="34" charset="0"/>
              </a:rPr>
              <a:t>Aburrá</a:t>
            </a:r>
            <a:r>
              <a:rPr lang="es-CL" sz="1089" dirty="0">
                <a:solidFill>
                  <a:srgbClr val="000000"/>
                </a:solidFill>
                <a:latin typeface="Arial" panose="020B0604020202020204" pitchFamily="34" charset="0"/>
                <a:cs typeface="Arial" panose="020B0604020202020204" pitchFamily="34" charset="0"/>
              </a:rPr>
              <a:t>”.</a:t>
            </a:r>
            <a:endParaRPr lang="es-CL" sz="1089" dirty="0">
              <a:latin typeface="Arial" panose="020B0604020202020204" pitchFamily="34" charset="0"/>
              <a:cs typeface="Arial" panose="020B0604020202020204" pitchFamily="34" charset="0"/>
            </a:endParaRPr>
          </a:p>
        </p:txBody>
      </p:sp>
      <p:sp>
        <p:nvSpPr>
          <p:cNvPr id="4" name="Marcador de número de diapositiva 3"/>
          <p:cNvSpPr>
            <a:spLocks noGrp="1"/>
          </p:cNvSpPr>
          <p:nvPr>
            <p:ph type="sldNum" sz="quarter" idx="12"/>
          </p:nvPr>
        </p:nvSpPr>
        <p:spPr/>
        <p:txBody>
          <a:bodyPr/>
          <a:lstStyle/>
          <a:p>
            <a:fld id="{0E61FBEB-4997-4370-9208-E2699A9F876D}" type="slidenum">
              <a:rPr lang="es-CL" smtClean="0"/>
              <a:t>17</a:t>
            </a:fld>
            <a:endParaRPr lang="es-CL"/>
          </a:p>
        </p:txBody>
      </p:sp>
    </p:spTree>
    <p:extLst>
      <p:ext uri="{BB962C8B-B14F-4D97-AF65-F5344CB8AC3E}">
        <p14:creationId xmlns:p14="http://schemas.microsoft.com/office/powerpoint/2010/main" val="25228431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5592084" y="0"/>
            <a:ext cx="4378039" cy="620619"/>
          </a:xfrm>
          <a:prstGeom prst="rect">
            <a:avLst/>
          </a:prstGeom>
          <a:noFill/>
        </p:spPr>
        <p:txBody>
          <a:bodyPr wrap="square" rtlCol="0">
            <a:spAutoFit/>
          </a:bodyPr>
          <a:lstStyle/>
          <a:p>
            <a:r>
              <a:rPr lang="es-CL" b="1" dirty="0"/>
              <a:t>MADRID RÍO</a:t>
            </a:r>
          </a:p>
          <a:p>
            <a:r>
              <a:rPr lang="es-CL" sz="1633" dirty="0"/>
              <a:t>BURGOS Y GARRIDO   2003- 2007 - 2011</a:t>
            </a:r>
          </a:p>
        </p:txBody>
      </p:sp>
      <p:sp>
        <p:nvSpPr>
          <p:cNvPr id="8" name="CuadroTexto 7"/>
          <p:cNvSpPr txBox="1"/>
          <p:nvPr/>
        </p:nvSpPr>
        <p:spPr>
          <a:xfrm>
            <a:off x="2613451" y="125644"/>
            <a:ext cx="2019869" cy="369332"/>
          </a:xfrm>
          <a:prstGeom prst="rect">
            <a:avLst/>
          </a:prstGeom>
          <a:noFill/>
        </p:spPr>
        <p:txBody>
          <a:bodyPr wrap="square" rtlCol="0">
            <a:spAutoFit/>
          </a:bodyPr>
          <a:lstStyle/>
          <a:p>
            <a:r>
              <a:rPr lang="es-CL" b="1" dirty="0"/>
              <a:t>ESCALA COMUNAL</a:t>
            </a:r>
          </a:p>
        </p:txBody>
      </p:sp>
      <p:pic>
        <p:nvPicPr>
          <p:cNvPr id="9" name="Imagen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62179" y="657044"/>
            <a:ext cx="6581821" cy="1551755"/>
          </a:xfrm>
          <a:prstGeom prst="rect">
            <a:avLst/>
          </a:prstGeom>
        </p:spPr>
      </p:pic>
      <p:pic>
        <p:nvPicPr>
          <p:cNvPr id="10" name="Imagen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13454" y="2330956"/>
            <a:ext cx="2913161" cy="2002799"/>
          </a:xfrm>
          <a:prstGeom prst="rect">
            <a:avLst/>
          </a:prstGeom>
        </p:spPr>
      </p:pic>
      <p:sp>
        <p:nvSpPr>
          <p:cNvPr id="3" name="Rectángulo 2"/>
          <p:cNvSpPr/>
          <p:nvPr/>
        </p:nvSpPr>
        <p:spPr>
          <a:xfrm>
            <a:off x="5592085" y="2253794"/>
            <a:ext cx="3551915" cy="1433213"/>
          </a:xfrm>
          <a:prstGeom prst="rect">
            <a:avLst/>
          </a:prstGeom>
        </p:spPr>
        <p:txBody>
          <a:bodyPr wrap="square">
            <a:spAutoFit/>
          </a:bodyPr>
          <a:lstStyle/>
          <a:p>
            <a:pPr algn="just"/>
            <a:r>
              <a:rPr lang="es-CL" sz="1089" dirty="0">
                <a:solidFill>
                  <a:srgbClr val="303030"/>
                </a:solidFill>
                <a:latin typeface="Arial" panose="020B0604020202020204" pitchFamily="34" charset="0"/>
                <a:cs typeface="Arial" panose="020B0604020202020204" pitchFamily="34" charset="0"/>
              </a:rPr>
              <a:t>En el año 2003 el Ayuntamiento de Madrid decide poner en marcha un ambicioso proyecto de remodelación urbana al soterrar una de las principales vías de circunvalación de la ciudad: la </a:t>
            </a:r>
            <a:r>
              <a:rPr lang="es-CL" sz="1089" b="1" dirty="0">
                <a:solidFill>
                  <a:srgbClr val="303030"/>
                </a:solidFill>
                <a:latin typeface="Arial" panose="020B0604020202020204" pitchFamily="34" charset="0"/>
                <a:cs typeface="Arial" panose="020B0604020202020204" pitchFamily="34" charset="0"/>
              </a:rPr>
              <a:t>M30</a:t>
            </a:r>
            <a:r>
              <a:rPr lang="es-CL" sz="1089" dirty="0">
                <a:solidFill>
                  <a:srgbClr val="303030"/>
                </a:solidFill>
                <a:latin typeface="Arial" panose="020B0604020202020204" pitchFamily="34" charset="0"/>
                <a:cs typeface="Arial" panose="020B0604020202020204" pitchFamily="34" charset="0"/>
              </a:rPr>
              <a:t>. Este anillo se construyó a finales de los años 60 siendo el primer cinturón de la ciudad. Al suroeste de Madrid el trazado de la autopista se hizo coincidir con el trazado del río transcurriendo paralelos durante casi 6 km</a:t>
            </a:r>
            <a:endParaRPr lang="es-CL" sz="1089" dirty="0">
              <a:latin typeface="Arial" panose="020B0604020202020204" pitchFamily="34" charset="0"/>
              <a:cs typeface="Arial" panose="020B0604020202020204" pitchFamily="34" charset="0"/>
            </a:endParaRPr>
          </a:p>
        </p:txBody>
      </p:sp>
      <p:sp>
        <p:nvSpPr>
          <p:cNvPr id="4" name="Rectángulo 3"/>
          <p:cNvSpPr/>
          <p:nvPr/>
        </p:nvSpPr>
        <p:spPr>
          <a:xfrm>
            <a:off x="2580716" y="4415115"/>
            <a:ext cx="2978632" cy="1433213"/>
          </a:xfrm>
          <a:prstGeom prst="rect">
            <a:avLst/>
          </a:prstGeom>
        </p:spPr>
        <p:txBody>
          <a:bodyPr wrap="square">
            <a:spAutoFit/>
          </a:bodyPr>
          <a:lstStyle/>
          <a:p>
            <a:pPr algn="just"/>
            <a:r>
              <a:rPr lang="es-CL" sz="1089" dirty="0">
                <a:solidFill>
                  <a:srgbClr val="303030"/>
                </a:solidFill>
                <a:latin typeface="Arial" panose="020B0604020202020204" pitchFamily="34" charset="0"/>
                <a:cs typeface="Arial" panose="020B0604020202020204" pitchFamily="34" charset="0"/>
              </a:rPr>
              <a:t>En el 2005 el Ayuntamiento convocó un Concurso Internacional de Ideas con el objetivo de obtener propuestas para la ordenación y urbanización de este gran vacío. Se trataba de proyectar un gran parque urbano de 6 Km. de longitud y 1.500.000 m2. de superficie en ambas márgenes del río.</a:t>
            </a:r>
            <a:endParaRPr lang="es-CL" sz="1089" dirty="0">
              <a:latin typeface="Arial" panose="020B0604020202020204" pitchFamily="34" charset="0"/>
              <a:cs typeface="Arial" panose="020B0604020202020204" pitchFamily="34" charset="0"/>
            </a:endParaRPr>
          </a:p>
        </p:txBody>
      </p:sp>
      <p:sp>
        <p:nvSpPr>
          <p:cNvPr id="5" name="Rectángulo 4"/>
          <p:cNvSpPr/>
          <p:nvPr/>
        </p:nvSpPr>
        <p:spPr>
          <a:xfrm>
            <a:off x="2613454" y="5816110"/>
            <a:ext cx="6541025" cy="762773"/>
          </a:xfrm>
          <a:prstGeom prst="rect">
            <a:avLst/>
          </a:prstGeom>
        </p:spPr>
        <p:txBody>
          <a:bodyPr wrap="square">
            <a:spAutoFit/>
          </a:bodyPr>
          <a:lstStyle/>
          <a:p>
            <a:pPr algn="just"/>
            <a:r>
              <a:rPr lang="es-CL" sz="1089" dirty="0">
                <a:solidFill>
                  <a:srgbClr val="303030"/>
                </a:solidFill>
                <a:latin typeface="Arial" panose="020B0604020202020204" pitchFamily="34" charset="0"/>
                <a:cs typeface="Arial" panose="020B0604020202020204" pitchFamily="34" charset="0"/>
              </a:rPr>
              <a:t>El proyecto establece como estrategia general la idea de implantar una densa capa vegetal, de carácter casi forestal, allá donde sea posible, es decir, fabricar un paisaje con materia viva, sobre un sustrato subterráneo inerte. </a:t>
            </a:r>
            <a:r>
              <a:rPr lang="es-CL" sz="1089" b="1" dirty="0">
                <a:solidFill>
                  <a:srgbClr val="303030"/>
                </a:solidFill>
                <a:latin typeface="Arial" panose="020B0604020202020204" pitchFamily="34" charset="0"/>
                <a:cs typeface="Arial" panose="020B0604020202020204" pitchFamily="34" charset="0"/>
              </a:rPr>
              <a:t>La propuesta se concreta en tres unidades de paisaje o  principales ámbitos verdes.</a:t>
            </a:r>
            <a:endParaRPr lang="es-CL" sz="1089" dirty="0">
              <a:latin typeface="Arial" panose="020B0604020202020204" pitchFamily="34" charset="0"/>
              <a:cs typeface="Arial" panose="020B0604020202020204" pitchFamily="34" charset="0"/>
            </a:endParaRPr>
          </a:p>
        </p:txBody>
      </p:sp>
      <p:pic>
        <p:nvPicPr>
          <p:cNvPr id="6" name="Imagen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05754" y="3677758"/>
            <a:ext cx="2924575" cy="2110076"/>
          </a:xfrm>
          <a:prstGeom prst="rect">
            <a:avLst/>
          </a:prstGeom>
        </p:spPr>
      </p:pic>
      <p:sp>
        <p:nvSpPr>
          <p:cNvPr id="13" name="Marcador de número de diapositiva 12"/>
          <p:cNvSpPr>
            <a:spLocks noGrp="1"/>
          </p:cNvSpPr>
          <p:nvPr>
            <p:ph type="sldNum" sz="quarter" idx="12"/>
          </p:nvPr>
        </p:nvSpPr>
        <p:spPr/>
        <p:txBody>
          <a:bodyPr/>
          <a:lstStyle/>
          <a:p>
            <a:fld id="{0E61FBEB-4997-4370-9208-E2699A9F876D}" type="slidenum">
              <a:rPr lang="es-CL" smtClean="0"/>
              <a:t>18</a:t>
            </a:fld>
            <a:endParaRPr lang="es-CL"/>
          </a:p>
        </p:txBody>
      </p:sp>
    </p:spTree>
    <p:extLst>
      <p:ext uri="{BB962C8B-B14F-4D97-AF65-F5344CB8AC3E}">
        <p14:creationId xmlns:p14="http://schemas.microsoft.com/office/powerpoint/2010/main" val="39461902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09404" y="1283966"/>
            <a:ext cx="4455920" cy="2475511"/>
          </a:xfrm>
          <a:prstGeom prst="rect">
            <a:avLst/>
          </a:prstGeom>
        </p:spPr>
      </p:pic>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63881" y="5691708"/>
            <a:ext cx="4145638" cy="907339"/>
          </a:xfrm>
          <a:prstGeom prst="rect">
            <a:avLst/>
          </a:prstGeom>
        </p:spPr>
      </p:pic>
      <p:pic>
        <p:nvPicPr>
          <p:cNvPr id="6" name="Imagen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60464" y="4729410"/>
            <a:ext cx="4145636" cy="915015"/>
          </a:xfrm>
          <a:prstGeom prst="rect">
            <a:avLst/>
          </a:prstGeom>
        </p:spPr>
      </p:pic>
      <p:pic>
        <p:nvPicPr>
          <p:cNvPr id="7" name="Imagen 6"/>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2660462" y="3850313"/>
            <a:ext cx="4145638" cy="809356"/>
          </a:xfrm>
          <a:prstGeom prst="rect">
            <a:avLst/>
          </a:prstGeom>
        </p:spPr>
      </p:pic>
      <p:sp>
        <p:nvSpPr>
          <p:cNvPr id="2" name="CuadroTexto 1"/>
          <p:cNvSpPr txBox="1"/>
          <p:nvPr/>
        </p:nvSpPr>
        <p:spPr>
          <a:xfrm>
            <a:off x="2817452" y="92749"/>
            <a:ext cx="2019869" cy="369332"/>
          </a:xfrm>
          <a:prstGeom prst="rect">
            <a:avLst/>
          </a:prstGeom>
          <a:noFill/>
        </p:spPr>
        <p:txBody>
          <a:bodyPr wrap="square" rtlCol="0">
            <a:spAutoFit/>
          </a:bodyPr>
          <a:lstStyle/>
          <a:p>
            <a:r>
              <a:rPr lang="es-CL" b="1" dirty="0"/>
              <a:t>ESCALA DE BARRIO</a:t>
            </a:r>
          </a:p>
        </p:txBody>
      </p:sp>
      <p:sp>
        <p:nvSpPr>
          <p:cNvPr id="3" name="CuadroTexto 2"/>
          <p:cNvSpPr txBox="1"/>
          <p:nvPr/>
        </p:nvSpPr>
        <p:spPr>
          <a:xfrm>
            <a:off x="5122276" y="0"/>
            <a:ext cx="4043049" cy="371512"/>
          </a:xfrm>
          <a:prstGeom prst="rect">
            <a:avLst/>
          </a:prstGeom>
          <a:noFill/>
        </p:spPr>
        <p:txBody>
          <a:bodyPr wrap="square" rtlCol="0">
            <a:spAutoFit/>
          </a:bodyPr>
          <a:lstStyle/>
          <a:p>
            <a:r>
              <a:rPr lang="es-CL" sz="1814" b="1" dirty="0"/>
              <a:t>PROYECTO PARQUE MICAELA BASTIDAS </a:t>
            </a:r>
          </a:p>
        </p:txBody>
      </p:sp>
      <p:sp>
        <p:nvSpPr>
          <p:cNvPr id="8" name="CuadroTexto 7"/>
          <p:cNvSpPr txBox="1"/>
          <p:nvPr/>
        </p:nvSpPr>
        <p:spPr>
          <a:xfrm>
            <a:off x="6782222" y="226539"/>
            <a:ext cx="4217158" cy="276999"/>
          </a:xfrm>
          <a:prstGeom prst="rect">
            <a:avLst/>
          </a:prstGeom>
          <a:noFill/>
        </p:spPr>
        <p:txBody>
          <a:bodyPr wrap="square" rtlCol="0">
            <a:spAutoFit/>
          </a:bodyPr>
          <a:lstStyle/>
          <a:p>
            <a:r>
              <a:rPr lang="es-CL" sz="1200" dirty="0"/>
              <a:t>ENRIC MIRALLES - BUENOS AIRES</a:t>
            </a:r>
          </a:p>
        </p:txBody>
      </p:sp>
      <p:sp>
        <p:nvSpPr>
          <p:cNvPr id="9" name="CuadroTexto 8"/>
          <p:cNvSpPr txBox="1"/>
          <p:nvPr/>
        </p:nvSpPr>
        <p:spPr>
          <a:xfrm>
            <a:off x="2631104" y="1263717"/>
            <a:ext cx="2078300" cy="2438873"/>
          </a:xfrm>
          <a:prstGeom prst="rect">
            <a:avLst/>
          </a:prstGeom>
          <a:noFill/>
        </p:spPr>
        <p:txBody>
          <a:bodyPr wrap="square" rtlCol="0">
            <a:spAutoFit/>
          </a:bodyPr>
          <a:lstStyle/>
          <a:p>
            <a:pPr algn="just"/>
            <a:r>
              <a:rPr lang="es-CL" sz="1089" dirty="0">
                <a:latin typeface="Arial" panose="020B0604020202020204" pitchFamily="34" charset="0"/>
                <a:cs typeface="Arial" panose="020B0604020202020204" pitchFamily="34" charset="0"/>
              </a:rPr>
              <a:t>Los niveles para acceder a las partes altas se construyeron escaleras y tres rampas. el sector más alto se compone de una gran plaza seca de baldosas graníticas, también en </a:t>
            </a:r>
            <a:r>
              <a:rPr lang="es-CL" sz="1089" dirty="0" err="1">
                <a:latin typeface="Arial" panose="020B0604020202020204" pitchFamily="34" charset="0"/>
                <a:cs typeface="Arial" panose="020B0604020202020204" pitchFamily="34" charset="0"/>
              </a:rPr>
              <a:t>zig</a:t>
            </a:r>
            <a:r>
              <a:rPr lang="es-CL" sz="1089" dirty="0">
                <a:latin typeface="Arial" panose="020B0604020202020204" pitchFamily="34" charset="0"/>
                <a:cs typeface="Arial" panose="020B0604020202020204" pitchFamily="34" charset="0"/>
              </a:rPr>
              <a:t> </a:t>
            </a:r>
            <a:r>
              <a:rPr lang="es-CL" sz="1089" dirty="0" err="1">
                <a:latin typeface="Arial" panose="020B0604020202020204" pitchFamily="34" charset="0"/>
                <a:cs typeface="Arial" panose="020B0604020202020204" pitchFamily="34" charset="0"/>
              </a:rPr>
              <a:t>zag</a:t>
            </a:r>
            <a:r>
              <a:rPr lang="es-CL" sz="1089" dirty="0">
                <a:latin typeface="Arial" panose="020B0604020202020204" pitchFamily="34" charset="0"/>
                <a:cs typeface="Arial" panose="020B0604020202020204" pitchFamily="34" charset="0"/>
              </a:rPr>
              <a:t>.</a:t>
            </a:r>
          </a:p>
          <a:p>
            <a:pPr algn="just"/>
            <a:r>
              <a:rPr lang="es-CL" sz="1089" dirty="0">
                <a:latin typeface="Arial" panose="020B0604020202020204" pitchFamily="34" charset="0"/>
                <a:cs typeface="Arial" panose="020B0604020202020204" pitchFamily="34" charset="0"/>
              </a:rPr>
              <a:t>La parte baja es la más poblada por plantas y arbustos que le dan color al sector. el césped está interrumpido por senderos de conchilla, acompañando cada una de las bajadas de la costanera</a:t>
            </a:r>
            <a:r>
              <a:rPr lang="es-CL" sz="825" dirty="0"/>
              <a:t>.</a:t>
            </a:r>
          </a:p>
        </p:txBody>
      </p:sp>
      <p:sp>
        <p:nvSpPr>
          <p:cNvPr id="10" name="CuadroTexto 9"/>
          <p:cNvSpPr txBox="1"/>
          <p:nvPr/>
        </p:nvSpPr>
        <p:spPr>
          <a:xfrm>
            <a:off x="6806101" y="3850312"/>
            <a:ext cx="1709249" cy="2606483"/>
          </a:xfrm>
          <a:prstGeom prst="rect">
            <a:avLst/>
          </a:prstGeom>
          <a:noFill/>
        </p:spPr>
        <p:txBody>
          <a:bodyPr wrap="square" rtlCol="0">
            <a:spAutoFit/>
          </a:bodyPr>
          <a:lstStyle/>
          <a:p>
            <a:pPr algn="just"/>
            <a:r>
              <a:rPr lang="es-CL" sz="1089" dirty="0">
                <a:latin typeface="Arial" panose="020B0604020202020204" pitchFamily="34" charset="0"/>
                <a:cs typeface="Arial" panose="020B0604020202020204" pitchFamily="34" charset="0"/>
              </a:rPr>
              <a:t>Los muros de contención uno de los problemas era quebrar la monotonía de un paisaje totalmente plano. esto fue conseguido en los 70.000 m2 del parque con la creación de diferentes desniveles formados por montículos de tierra. estos, están apoyados en suelos blandos y necesitaban ser estabilizados y contenidos.</a:t>
            </a:r>
          </a:p>
        </p:txBody>
      </p:sp>
      <p:sp>
        <p:nvSpPr>
          <p:cNvPr id="11" name="CuadroTexto 10"/>
          <p:cNvSpPr txBox="1"/>
          <p:nvPr/>
        </p:nvSpPr>
        <p:spPr>
          <a:xfrm>
            <a:off x="2660462" y="584631"/>
            <a:ext cx="6330846" cy="595163"/>
          </a:xfrm>
          <a:prstGeom prst="rect">
            <a:avLst/>
          </a:prstGeom>
          <a:noFill/>
        </p:spPr>
        <p:txBody>
          <a:bodyPr wrap="square" rtlCol="0">
            <a:spAutoFit/>
          </a:bodyPr>
          <a:lstStyle/>
          <a:p>
            <a:pPr algn="just"/>
            <a:r>
              <a:rPr lang="es-CL" sz="1089" dirty="0">
                <a:latin typeface="Arial" panose="020B0604020202020204" pitchFamily="34" charset="0"/>
                <a:cs typeface="Arial" panose="020B0604020202020204" pitchFamily="34" charset="0"/>
              </a:rPr>
              <a:t>EL PROYECTO ES EL RESULTADO DE UN CONCURSO NACIONAL REALIZADO EN 1996. ADEMÁS INCLUYÓ LA RECUPERACIÓN DE LA COSTANERA SUR Y LOS BOULEVARES DE PUERTO MADERO</a:t>
            </a:r>
          </a:p>
        </p:txBody>
      </p:sp>
      <p:sp>
        <p:nvSpPr>
          <p:cNvPr id="12" name="Marcador de número de diapositiva 11"/>
          <p:cNvSpPr>
            <a:spLocks noGrp="1"/>
          </p:cNvSpPr>
          <p:nvPr>
            <p:ph type="sldNum" sz="quarter" idx="12"/>
          </p:nvPr>
        </p:nvSpPr>
        <p:spPr/>
        <p:txBody>
          <a:bodyPr/>
          <a:lstStyle/>
          <a:p>
            <a:fld id="{0E61FBEB-4997-4370-9208-E2699A9F876D}" type="slidenum">
              <a:rPr lang="es-CL" smtClean="0"/>
              <a:t>19</a:t>
            </a:fld>
            <a:endParaRPr lang="es-CL"/>
          </a:p>
        </p:txBody>
      </p:sp>
    </p:spTree>
    <p:extLst>
      <p:ext uri="{BB962C8B-B14F-4D97-AF65-F5344CB8AC3E}">
        <p14:creationId xmlns:p14="http://schemas.microsoft.com/office/powerpoint/2010/main" val="29700094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rot="16200000">
            <a:off x="6582867" y="3875793"/>
            <a:ext cx="4460989" cy="650819"/>
          </a:xfrm>
          <a:prstGeom prst="rect">
            <a:avLst/>
          </a:prstGeom>
          <a:noFill/>
        </p:spPr>
        <p:txBody>
          <a:bodyPr wrap="square" rtlCol="0">
            <a:spAutoFit/>
          </a:bodyPr>
          <a:lstStyle/>
          <a:p>
            <a:r>
              <a:rPr lang="es-CL" sz="3629" b="1" dirty="0"/>
              <a:t>ÍNDICE</a:t>
            </a:r>
            <a:endParaRPr lang="es-CL" sz="3266" b="1" dirty="0"/>
          </a:p>
        </p:txBody>
      </p:sp>
    </p:spTree>
    <p:extLst>
      <p:ext uri="{BB962C8B-B14F-4D97-AF65-F5344CB8AC3E}">
        <p14:creationId xmlns:p14="http://schemas.microsoft.com/office/powerpoint/2010/main" val="17408998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rot="16200000">
            <a:off x="6623913" y="3800447"/>
            <a:ext cx="4460989" cy="650819"/>
          </a:xfrm>
          <a:prstGeom prst="rect">
            <a:avLst/>
          </a:prstGeom>
          <a:noFill/>
        </p:spPr>
        <p:txBody>
          <a:bodyPr wrap="square" rtlCol="0">
            <a:spAutoFit/>
          </a:bodyPr>
          <a:lstStyle/>
          <a:p>
            <a:r>
              <a:rPr lang="es-CL" sz="3629" b="1" dirty="0"/>
              <a:t>PROYECTO</a:t>
            </a:r>
            <a:endParaRPr lang="es-CL" sz="3266" b="1" dirty="0"/>
          </a:p>
        </p:txBody>
      </p:sp>
      <p:sp>
        <p:nvSpPr>
          <p:cNvPr id="2" name="Marcador de número de diapositiva 1"/>
          <p:cNvSpPr>
            <a:spLocks noGrp="1"/>
          </p:cNvSpPr>
          <p:nvPr>
            <p:ph type="sldNum" sz="quarter" idx="12"/>
          </p:nvPr>
        </p:nvSpPr>
        <p:spPr/>
        <p:txBody>
          <a:bodyPr/>
          <a:lstStyle/>
          <a:p>
            <a:fld id="{0E61FBEB-4997-4370-9208-E2699A9F876D}" type="slidenum">
              <a:rPr lang="es-CL" smtClean="0"/>
              <a:t>20</a:t>
            </a:fld>
            <a:endParaRPr lang="es-CL"/>
          </a:p>
        </p:txBody>
      </p:sp>
    </p:spTree>
    <p:extLst>
      <p:ext uri="{BB962C8B-B14F-4D97-AF65-F5344CB8AC3E}">
        <p14:creationId xmlns:p14="http://schemas.microsoft.com/office/powerpoint/2010/main" val="9464205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2290199" y="451905"/>
            <a:ext cx="6844399" cy="483402"/>
          </a:xfrm>
          <a:prstGeom prst="rect">
            <a:avLst/>
          </a:prstGeom>
          <a:noFill/>
        </p:spPr>
        <p:txBody>
          <a:bodyPr wrap="square" rtlCol="0">
            <a:spAutoFit/>
          </a:bodyPr>
          <a:lstStyle/>
          <a:p>
            <a:pPr algn="ctr"/>
            <a:r>
              <a:rPr lang="es-CL" sz="1452" spc="544" dirty="0"/>
              <a:t>PARQUE BALCON EN BORDE MAPOCHO </a:t>
            </a:r>
          </a:p>
          <a:p>
            <a:pPr algn="r"/>
            <a:r>
              <a:rPr lang="es-CL" sz="1089" spc="544" dirty="0"/>
              <a:t>SANTIAGO DE CHILE - QUINTA NORMAL - BARRIO BARREA</a:t>
            </a:r>
          </a:p>
        </p:txBody>
      </p:sp>
      <p:pic>
        <p:nvPicPr>
          <p:cNvPr id="8" name="Imagen 7"/>
          <p:cNvPicPr>
            <a:picLocks noChangeAspect="1"/>
          </p:cNvPicPr>
          <p:nvPr/>
        </p:nvPicPr>
        <p:blipFill rotWithShape="1">
          <a:blip r:embed="rId2" cstate="print">
            <a:extLst>
              <a:ext uri="{28A0092B-C50C-407E-A947-70E740481C1C}">
                <a14:useLocalDpi xmlns:a14="http://schemas.microsoft.com/office/drawing/2010/main" val="0"/>
              </a:ext>
            </a:extLst>
          </a:blip>
          <a:srcRect t="-327"/>
          <a:stretch/>
        </p:blipFill>
        <p:spPr>
          <a:xfrm>
            <a:off x="2290202" y="926560"/>
            <a:ext cx="6853798" cy="5931440"/>
          </a:xfrm>
          <a:prstGeom prst="rect">
            <a:avLst/>
          </a:prstGeom>
        </p:spPr>
      </p:pic>
      <p:sp>
        <p:nvSpPr>
          <p:cNvPr id="2" name="Marcador de número de diapositiva 1"/>
          <p:cNvSpPr>
            <a:spLocks noGrp="1"/>
          </p:cNvSpPr>
          <p:nvPr>
            <p:ph type="sldNum" sz="quarter" idx="12"/>
          </p:nvPr>
        </p:nvSpPr>
        <p:spPr/>
        <p:txBody>
          <a:bodyPr/>
          <a:lstStyle/>
          <a:p>
            <a:fld id="{0E61FBEB-4997-4370-9208-E2699A9F876D}" type="slidenum">
              <a:rPr lang="es-CL" smtClean="0"/>
              <a:t>21</a:t>
            </a:fld>
            <a:endParaRPr lang="es-CL"/>
          </a:p>
        </p:txBody>
      </p:sp>
    </p:spTree>
    <p:extLst>
      <p:ext uri="{BB962C8B-B14F-4D97-AF65-F5344CB8AC3E}">
        <p14:creationId xmlns:p14="http://schemas.microsoft.com/office/powerpoint/2010/main" val="2628146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0E61FBEB-4997-4370-9208-E2699A9F876D}" type="slidenum">
              <a:rPr lang="es-CL" smtClean="0"/>
              <a:t>22</a:t>
            </a:fld>
            <a:endParaRPr lang="es-CL"/>
          </a:p>
        </p:txBody>
      </p:sp>
      <p:sp>
        <p:nvSpPr>
          <p:cNvPr id="6" name="Rectángulo 5"/>
          <p:cNvSpPr/>
          <p:nvPr/>
        </p:nvSpPr>
        <p:spPr>
          <a:xfrm>
            <a:off x="4578232" y="3137854"/>
            <a:ext cx="4377044" cy="3276923"/>
          </a:xfrm>
          <a:prstGeom prst="rect">
            <a:avLst/>
          </a:prstGeom>
        </p:spPr>
        <p:txBody>
          <a:bodyPr wrap="square">
            <a:spAutoFit/>
          </a:bodyPr>
          <a:lstStyle/>
          <a:p>
            <a:pPr algn="just"/>
            <a:r>
              <a:rPr lang="es-CL" sz="1089" dirty="0" smtClean="0">
                <a:solidFill>
                  <a:srgbClr val="222222"/>
                </a:solidFill>
                <a:latin typeface="Arial" panose="020B0604020202020204" pitchFamily="34" charset="0"/>
                <a:cs typeface="Arial" panose="020B0604020202020204" pitchFamily="34" charset="0"/>
              </a:rPr>
              <a:t>El proyecto propone la construcción de un gran parque al borde del Mapocho, entregándoles al barrio próximo, y a la comuna la posibilidad de </a:t>
            </a:r>
            <a:r>
              <a:rPr lang="es-CL" sz="1089" dirty="0" err="1" smtClean="0">
                <a:solidFill>
                  <a:srgbClr val="222222"/>
                </a:solidFill>
                <a:latin typeface="Arial" panose="020B0604020202020204" pitchFamily="34" charset="0"/>
                <a:cs typeface="Arial" panose="020B0604020202020204" pitchFamily="34" charset="0"/>
              </a:rPr>
              <a:t>abalconarse</a:t>
            </a:r>
            <a:r>
              <a:rPr lang="es-CL" sz="1089" dirty="0" smtClean="0">
                <a:solidFill>
                  <a:srgbClr val="222222"/>
                </a:solidFill>
                <a:latin typeface="Arial" panose="020B0604020202020204" pitchFamily="34" charset="0"/>
                <a:cs typeface="Arial" panose="020B0604020202020204" pitchFamily="34" charset="0"/>
              </a:rPr>
              <a:t> hacia su rivera y poder abrirse al río y a sus relaciones lejanas. </a:t>
            </a:r>
            <a:r>
              <a:rPr lang="es-CL" sz="1089" dirty="0" smtClean="0">
                <a:solidFill>
                  <a:srgbClr val="222222"/>
                </a:solidFill>
                <a:latin typeface="Arial" panose="020B0604020202020204" pitchFamily="34" charset="0"/>
                <a:cs typeface="Arial" panose="020B0604020202020204" pitchFamily="34" charset="0"/>
              </a:rPr>
              <a:t>Creando así una continuidad perdida del corredor verde del río.</a:t>
            </a:r>
            <a:endParaRPr lang="es-CL" sz="1089" dirty="0" smtClean="0">
              <a:solidFill>
                <a:srgbClr val="222222"/>
              </a:solidFill>
              <a:latin typeface="Arial" panose="020B0604020202020204" pitchFamily="34" charset="0"/>
              <a:cs typeface="Arial" panose="020B0604020202020204" pitchFamily="34" charset="0"/>
            </a:endParaRPr>
          </a:p>
          <a:p>
            <a:pPr algn="just"/>
            <a:r>
              <a:rPr lang="es-CL" sz="1089" b="1" dirty="0" smtClean="0">
                <a:solidFill>
                  <a:srgbClr val="222222"/>
                </a:solidFill>
                <a:latin typeface="Arial" panose="020B0604020202020204" pitchFamily="34" charset="0"/>
                <a:cs typeface="Arial" panose="020B0604020202020204" pitchFamily="34" charset="0"/>
              </a:rPr>
              <a:t>El </a:t>
            </a:r>
            <a:r>
              <a:rPr lang="es-CL" sz="1089" b="1" dirty="0">
                <a:solidFill>
                  <a:srgbClr val="222222"/>
                </a:solidFill>
                <a:latin typeface="Arial" panose="020B0604020202020204" pitchFamily="34" charset="0"/>
                <a:cs typeface="Arial" panose="020B0604020202020204" pitchFamily="34" charset="0"/>
              </a:rPr>
              <a:t>parque se construye mediante tres bordes longitudinales;</a:t>
            </a:r>
          </a:p>
          <a:p>
            <a:pPr algn="just"/>
            <a:r>
              <a:rPr lang="es-CL" sz="1089" dirty="0">
                <a:solidFill>
                  <a:srgbClr val="222222"/>
                </a:solidFill>
                <a:latin typeface="Arial" panose="020B0604020202020204" pitchFamily="34" charset="0"/>
                <a:cs typeface="Arial" panose="020B0604020202020204" pitchFamily="34" charset="0"/>
              </a:rPr>
              <a:t>Un borde superior de barrio que toma la relación con lo </a:t>
            </a:r>
            <a:r>
              <a:rPr lang="es-CL" sz="1089" dirty="0" smtClean="0">
                <a:solidFill>
                  <a:srgbClr val="222222"/>
                </a:solidFill>
                <a:latin typeface="Arial" panose="020B0604020202020204" pitchFamily="34" charset="0"/>
                <a:cs typeface="Arial" panose="020B0604020202020204" pitchFamily="34" charset="0"/>
              </a:rPr>
              <a:t>próximo, </a:t>
            </a:r>
            <a:r>
              <a:rPr lang="es-CL" sz="1089" dirty="0">
                <a:solidFill>
                  <a:srgbClr val="222222"/>
                </a:solidFill>
                <a:latin typeface="Arial" panose="020B0604020202020204" pitchFamily="34" charset="0"/>
                <a:cs typeface="Arial" panose="020B0604020202020204" pitchFamily="34" charset="0"/>
              </a:rPr>
              <a:t>donde se despliegan muelles en altura, creando una continuidad transversal con las calles aledañas mediante líneas de árboles y una altura que posibilita la mirada a la ciudad. Entre estos elementos se forman unos patios que acogen el deporte y el esparcimiento propio del sector.</a:t>
            </a:r>
          </a:p>
          <a:p>
            <a:pPr algn="just"/>
            <a:r>
              <a:rPr lang="es-CL" sz="1089" dirty="0">
                <a:solidFill>
                  <a:srgbClr val="222222"/>
                </a:solidFill>
                <a:latin typeface="Arial" panose="020B0604020202020204" pitchFamily="34" charset="0"/>
                <a:cs typeface="Arial" panose="020B0604020202020204" pitchFamily="34" charset="0"/>
              </a:rPr>
              <a:t>Un segundo borde umbral, se construye mediante un corredor permeable boscoso que protege el interior del parque, posibilita el descender al río y le da tamaño a un sendero longitudinal, que va tomando distintos anchos, formando así claros de esparcimientos a gran escala.</a:t>
            </a:r>
          </a:p>
          <a:p>
            <a:pPr algn="just"/>
            <a:r>
              <a:rPr lang="es-CL" sz="1089" dirty="0">
                <a:solidFill>
                  <a:srgbClr val="222222"/>
                </a:solidFill>
                <a:latin typeface="Arial" panose="020B0604020202020204" pitchFamily="34" charset="0"/>
                <a:cs typeface="Arial" panose="020B0604020202020204" pitchFamily="34" charset="0"/>
              </a:rPr>
              <a:t>El tercer borde horizonte existente, lo construye una autopista y árboles que de forma lineal definen el límite el parque.    </a:t>
            </a:r>
          </a:p>
        </p:txBody>
      </p:sp>
    </p:spTree>
    <p:extLst>
      <p:ext uri="{BB962C8B-B14F-4D97-AF65-F5344CB8AC3E}">
        <p14:creationId xmlns:p14="http://schemas.microsoft.com/office/powerpoint/2010/main" val="26462265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rotWithShape="1">
          <a:blip r:embed="rId2" cstate="print">
            <a:extLst>
              <a:ext uri="{28A0092B-C50C-407E-A947-70E740481C1C}">
                <a14:useLocalDpi xmlns:a14="http://schemas.microsoft.com/office/drawing/2010/main" val="0"/>
              </a:ext>
            </a:extLst>
          </a:blip>
          <a:srcRect l="2793" t="34118" r="2206" b="31765"/>
          <a:stretch/>
        </p:blipFill>
        <p:spPr>
          <a:xfrm rot="20330734">
            <a:off x="2680966" y="1269935"/>
            <a:ext cx="6784425" cy="1882759"/>
          </a:xfrm>
          <a:prstGeom prst="rect">
            <a:avLst/>
          </a:prstGeom>
        </p:spPr>
      </p:pic>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08980" y="3340641"/>
            <a:ext cx="3835020" cy="2878063"/>
          </a:xfrm>
          <a:prstGeom prst="rect">
            <a:avLst/>
          </a:prstGeom>
        </p:spPr>
      </p:pic>
      <p:sp>
        <p:nvSpPr>
          <p:cNvPr id="2" name="Marcador de número de diapositiva 1"/>
          <p:cNvSpPr>
            <a:spLocks noGrp="1"/>
          </p:cNvSpPr>
          <p:nvPr>
            <p:ph type="sldNum" sz="quarter" idx="12"/>
          </p:nvPr>
        </p:nvSpPr>
        <p:spPr/>
        <p:txBody>
          <a:bodyPr/>
          <a:lstStyle/>
          <a:p>
            <a:fld id="{0E61FBEB-4997-4370-9208-E2699A9F876D}" type="slidenum">
              <a:rPr lang="es-CL" smtClean="0"/>
              <a:t>23</a:t>
            </a:fld>
            <a:endParaRPr lang="es-CL"/>
          </a:p>
        </p:txBody>
      </p:sp>
      <p:sp>
        <p:nvSpPr>
          <p:cNvPr id="5" name="CuadroTexto 4"/>
          <p:cNvSpPr txBox="1"/>
          <p:nvPr/>
        </p:nvSpPr>
        <p:spPr>
          <a:xfrm>
            <a:off x="5308980" y="3017475"/>
            <a:ext cx="4796026" cy="646331"/>
          </a:xfrm>
          <a:prstGeom prst="rect">
            <a:avLst/>
          </a:prstGeom>
          <a:noFill/>
        </p:spPr>
        <p:txBody>
          <a:bodyPr wrap="square" rtlCol="0">
            <a:spAutoFit/>
          </a:bodyPr>
          <a:lstStyle/>
          <a:p>
            <a:r>
              <a:rPr lang="es-CL" b="1" dirty="0" smtClean="0"/>
              <a:t>PLANIMETRIA GENERAL DEL </a:t>
            </a:r>
            <a:r>
              <a:rPr lang="es-CL" b="1" dirty="0"/>
              <a:t>PROYECTO</a:t>
            </a:r>
          </a:p>
          <a:p>
            <a:endParaRPr lang="es-CL" b="1" dirty="0"/>
          </a:p>
        </p:txBody>
      </p:sp>
    </p:spTree>
    <p:extLst>
      <p:ext uri="{BB962C8B-B14F-4D97-AF65-F5344CB8AC3E}">
        <p14:creationId xmlns:p14="http://schemas.microsoft.com/office/powerpoint/2010/main" val="22886533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2">
            <a:extLst>
              <a:ext uri="{28A0092B-C50C-407E-A947-70E740481C1C}">
                <a14:useLocalDpi xmlns:a14="http://schemas.microsoft.com/office/drawing/2010/main" val="0"/>
              </a:ext>
            </a:extLst>
          </a:blip>
          <a:srcRect l="25396" t="6368" r="2175" b="7463"/>
          <a:stretch/>
        </p:blipFill>
        <p:spPr>
          <a:xfrm>
            <a:off x="2715904" y="573216"/>
            <a:ext cx="6428096" cy="5909481"/>
          </a:xfrm>
          <a:prstGeom prst="rect">
            <a:avLst/>
          </a:prstGeom>
        </p:spPr>
      </p:pic>
      <p:sp>
        <p:nvSpPr>
          <p:cNvPr id="4" name="Marcador de número de diapositiva 3"/>
          <p:cNvSpPr>
            <a:spLocks noGrp="1"/>
          </p:cNvSpPr>
          <p:nvPr>
            <p:ph type="sldNum" sz="quarter" idx="12"/>
          </p:nvPr>
        </p:nvSpPr>
        <p:spPr/>
        <p:txBody>
          <a:bodyPr/>
          <a:lstStyle/>
          <a:p>
            <a:fld id="{0E61FBEB-4997-4370-9208-E2699A9F876D}" type="slidenum">
              <a:rPr lang="es-CL" smtClean="0"/>
              <a:t>24</a:t>
            </a:fld>
            <a:endParaRPr lang="es-CL"/>
          </a:p>
        </p:txBody>
      </p:sp>
      <p:pic>
        <p:nvPicPr>
          <p:cNvPr id="6" name="Imagen 5"/>
          <p:cNvPicPr>
            <a:picLocks noChangeAspect="1"/>
          </p:cNvPicPr>
          <p:nvPr/>
        </p:nvPicPr>
        <p:blipFill rotWithShape="1">
          <a:blip r:embed="rId3" cstate="print">
            <a:extLst>
              <a:ext uri="{28A0092B-C50C-407E-A947-70E740481C1C}">
                <a14:useLocalDpi xmlns:a14="http://schemas.microsoft.com/office/drawing/2010/main" val="0"/>
              </a:ext>
            </a:extLst>
          </a:blip>
          <a:srcRect l="2793" t="34118" r="2206" b="31765"/>
          <a:stretch/>
        </p:blipFill>
        <p:spPr>
          <a:xfrm>
            <a:off x="5903510" y="86806"/>
            <a:ext cx="3166280" cy="878680"/>
          </a:xfrm>
          <a:prstGeom prst="rect">
            <a:avLst/>
          </a:prstGeom>
        </p:spPr>
      </p:pic>
      <p:sp>
        <p:nvSpPr>
          <p:cNvPr id="7" name="Rectángulo 6"/>
          <p:cNvSpPr/>
          <p:nvPr/>
        </p:nvSpPr>
        <p:spPr>
          <a:xfrm>
            <a:off x="7896083" y="139644"/>
            <a:ext cx="1173707" cy="77300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Tree>
    <p:extLst>
      <p:ext uri="{BB962C8B-B14F-4D97-AF65-F5344CB8AC3E}">
        <p14:creationId xmlns:p14="http://schemas.microsoft.com/office/powerpoint/2010/main" val="33900804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rotWithShape="1">
          <a:blip r:embed="rId2">
            <a:extLst>
              <a:ext uri="{28A0092B-C50C-407E-A947-70E740481C1C}">
                <a14:useLocalDpi xmlns:a14="http://schemas.microsoft.com/office/drawing/2010/main" val="0"/>
              </a:ext>
            </a:extLst>
          </a:blip>
          <a:srcRect l="17861" t="5572" r="10787" b="3881"/>
          <a:stretch/>
        </p:blipFill>
        <p:spPr>
          <a:xfrm>
            <a:off x="2702257" y="191072"/>
            <a:ext cx="6332560" cy="6209733"/>
          </a:xfrm>
          <a:prstGeom prst="rect">
            <a:avLst/>
          </a:prstGeom>
        </p:spPr>
      </p:pic>
      <p:sp>
        <p:nvSpPr>
          <p:cNvPr id="4" name="Marcador de número de diapositiva 3"/>
          <p:cNvSpPr>
            <a:spLocks noGrp="1"/>
          </p:cNvSpPr>
          <p:nvPr>
            <p:ph type="sldNum" sz="quarter" idx="12"/>
          </p:nvPr>
        </p:nvSpPr>
        <p:spPr/>
        <p:txBody>
          <a:bodyPr/>
          <a:lstStyle/>
          <a:p>
            <a:fld id="{0E61FBEB-4997-4370-9208-E2699A9F876D}" type="slidenum">
              <a:rPr lang="es-CL" smtClean="0"/>
              <a:t>25</a:t>
            </a:fld>
            <a:endParaRPr lang="es-CL"/>
          </a:p>
        </p:txBody>
      </p:sp>
      <p:pic>
        <p:nvPicPr>
          <p:cNvPr id="8" name="Imagen 7"/>
          <p:cNvPicPr>
            <a:picLocks noChangeAspect="1"/>
          </p:cNvPicPr>
          <p:nvPr/>
        </p:nvPicPr>
        <p:blipFill rotWithShape="1">
          <a:blip r:embed="rId3" cstate="print">
            <a:extLst>
              <a:ext uri="{28A0092B-C50C-407E-A947-70E740481C1C}">
                <a14:useLocalDpi xmlns:a14="http://schemas.microsoft.com/office/drawing/2010/main" val="0"/>
              </a:ext>
            </a:extLst>
          </a:blip>
          <a:srcRect l="2793" t="34118" r="2206" b="31765"/>
          <a:stretch/>
        </p:blipFill>
        <p:spPr>
          <a:xfrm>
            <a:off x="5903510" y="114101"/>
            <a:ext cx="3166280" cy="878680"/>
          </a:xfrm>
          <a:prstGeom prst="rect">
            <a:avLst/>
          </a:prstGeom>
        </p:spPr>
      </p:pic>
      <p:sp>
        <p:nvSpPr>
          <p:cNvPr id="9" name="Rectángulo 8"/>
          <p:cNvSpPr/>
          <p:nvPr/>
        </p:nvSpPr>
        <p:spPr>
          <a:xfrm>
            <a:off x="6899796" y="219778"/>
            <a:ext cx="1173707" cy="77300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Tree>
    <p:extLst>
      <p:ext uri="{BB962C8B-B14F-4D97-AF65-F5344CB8AC3E}">
        <p14:creationId xmlns:p14="http://schemas.microsoft.com/office/powerpoint/2010/main" val="122200228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rotWithShape="1">
          <a:blip r:embed="rId2">
            <a:extLst>
              <a:ext uri="{28A0092B-C50C-407E-A947-70E740481C1C}">
                <a14:useLocalDpi xmlns:a14="http://schemas.microsoft.com/office/drawing/2010/main" val="0"/>
              </a:ext>
            </a:extLst>
          </a:blip>
          <a:srcRect l="3406" t="2388" r="23080" b="7861"/>
          <a:stretch/>
        </p:blipFill>
        <p:spPr>
          <a:xfrm>
            <a:off x="2619517" y="702859"/>
            <a:ext cx="6524483" cy="6155141"/>
          </a:xfrm>
          <a:prstGeom prst="rect">
            <a:avLst/>
          </a:prstGeom>
        </p:spPr>
      </p:pic>
      <p:sp>
        <p:nvSpPr>
          <p:cNvPr id="4" name="Marcador de número de diapositiva 3"/>
          <p:cNvSpPr>
            <a:spLocks noGrp="1"/>
          </p:cNvSpPr>
          <p:nvPr>
            <p:ph type="sldNum" sz="quarter" idx="12"/>
          </p:nvPr>
        </p:nvSpPr>
        <p:spPr/>
        <p:txBody>
          <a:bodyPr/>
          <a:lstStyle/>
          <a:p>
            <a:fld id="{0E61FBEB-4997-4370-9208-E2699A9F876D}" type="slidenum">
              <a:rPr lang="es-CL" smtClean="0"/>
              <a:t>26</a:t>
            </a:fld>
            <a:endParaRPr lang="es-CL"/>
          </a:p>
        </p:txBody>
      </p:sp>
      <p:pic>
        <p:nvPicPr>
          <p:cNvPr id="8" name="Imagen 7"/>
          <p:cNvPicPr>
            <a:picLocks noChangeAspect="1"/>
          </p:cNvPicPr>
          <p:nvPr/>
        </p:nvPicPr>
        <p:blipFill rotWithShape="1">
          <a:blip r:embed="rId3" cstate="print">
            <a:extLst>
              <a:ext uri="{28A0092B-C50C-407E-A947-70E740481C1C}">
                <a14:useLocalDpi xmlns:a14="http://schemas.microsoft.com/office/drawing/2010/main" val="0"/>
              </a:ext>
            </a:extLst>
          </a:blip>
          <a:srcRect l="2793" t="34118" r="2206" b="31765"/>
          <a:stretch/>
        </p:blipFill>
        <p:spPr>
          <a:xfrm>
            <a:off x="5903510" y="114101"/>
            <a:ext cx="3166280" cy="878680"/>
          </a:xfrm>
          <a:prstGeom prst="rect">
            <a:avLst/>
          </a:prstGeom>
        </p:spPr>
      </p:pic>
      <p:sp>
        <p:nvSpPr>
          <p:cNvPr id="9" name="Rectángulo 8"/>
          <p:cNvSpPr/>
          <p:nvPr/>
        </p:nvSpPr>
        <p:spPr>
          <a:xfrm>
            <a:off x="5786651" y="114101"/>
            <a:ext cx="1173707" cy="77300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Tree>
    <p:extLst>
      <p:ext uri="{BB962C8B-B14F-4D97-AF65-F5344CB8AC3E}">
        <p14:creationId xmlns:p14="http://schemas.microsoft.com/office/powerpoint/2010/main" val="149047245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to 8"/>
          <p:cNvGraphicFramePr>
            <a:graphicFrameLocks noChangeAspect="1"/>
          </p:cNvGraphicFramePr>
          <p:nvPr>
            <p:extLst>
              <p:ext uri="{D42A27DB-BD31-4B8C-83A1-F6EECF244321}">
                <p14:modId xmlns:p14="http://schemas.microsoft.com/office/powerpoint/2010/main" val="578452358"/>
              </p:ext>
            </p:extLst>
          </p:nvPr>
        </p:nvGraphicFramePr>
        <p:xfrm>
          <a:off x="-5465200" y="1088038"/>
          <a:ext cx="23621211" cy="9639178"/>
        </p:xfrm>
        <a:graphic>
          <a:graphicData uri="http://schemas.openxmlformats.org/presentationml/2006/ole">
            <mc:AlternateContent xmlns:mc="http://schemas.openxmlformats.org/markup-compatibility/2006">
              <mc:Choice xmlns:v="urn:schemas-microsoft-com:vml" Requires="v">
                <p:oleObj spid="_x0000_s9245" name="AutoCAD Drawing" r:id="rId3" imgW="12230280" imgH="4991040" progId="AutoCAD.Drawing.18">
                  <p:embed/>
                </p:oleObj>
              </mc:Choice>
              <mc:Fallback>
                <p:oleObj name="AutoCAD Drawing" r:id="rId3" imgW="12230280" imgH="4991040" progId="AutoCAD.Drawing.18">
                  <p:embed/>
                  <p:pic>
                    <p:nvPicPr>
                      <p:cNvPr id="0" name=""/>
                      <p:cNvPicPr/>
                      <p:nvPr/>
                    </p:nvPicPr>
                    <p:blipFill>
                      <a:blip r:embed="rId4"/>
                      <a:stretch>
                        <a:fillRect/>
                      </a:stretch>
                    </p:blipFill>
                    <p:spPr>
                      <a:xfrm>
                        <a:off x="-5465200" y="1088038"/>
                        <a:ext cx="23621211" cy="9639178"/>
                      </a:xfrm>
                      <a:prstGeom prst="rect">
                        <a:avLst/>
                      </a:prstGeom>
                    </p:spPr>
                  </p:pic>
                </p:oleObj>
              </mc:Fallback>
            </mc:AlternateContent>
          </a:graphicData>
        </a:graphic>
      </p:graphicFrame>
      <p:graphicFrame>
        <p:nvGraphicFramePr>
          <p:cNvPr id="8" name="Objeto 7"/>
          <p:cNvGraphicFramePr>
            <a:graphicFrameLocks noChangeAspect="1"/>
          </p:cNvGraphicFramePr>
          <p:nvPr>
            <p:extLst>
              <p:ext uri="{D42A27DB-BD31-4B8C-83A1-F6EECF244321}">
                <p14:modId xmlns:p14="http://schemas.microsoft.com/office/powerpoint/2010/main" val="1257945100"/>
              </p:ext>
            </p:extLst>
          </p:nvPr>
        </p:nvGraphicFramePr>
        <p:xfrm>
          <a:off x="-4556609" y="-56272"/>
          <a:ext cx="18153443" cy="7407930"/>
        </p:xfrm>
        <a:graphic>
          <a:graphicData uri="http://schemas.openxmlformats.org/presentationml/2006/ole">
            <mc:AlternateContent xmlns:mc="http://schemas.openxmlformats.org/markup-compatibility/2006">
              <mc:Choice xmlns:v="urn:schemas-microsoft-com:vml" Requires="v">
                <p:oleObj spid="_x0000_s9246" name="AutoCAD Drawing" r:id="rId5" imgW="12230280" imgH="4991040" progId="AutoCAD.Drawing.18">
                  <p:embed/>
                </p:oleObj>
              </mc:Choice>
              <mc:Fallback>
                <p:oleObj name="AutoCAD Drawing" r:id="rId5" imgW="12230280" imgH="4991040" progId="AutoCAD.Drawing.18">
                  <p:embed/>
                  <p:pic>
                    <p:nvPicPr>
                      <p:cNvPr id="0" name=""/>
                      <p:cNvPicPr/>
                      <p:nvPr/>
                    </p:nvPicPr>
                    <p:blipFill>
                      <a:blip r:embed="rId6"/>
                      <a:stretch>
                        <a:fillRect/>
                      </a:stretch>
                    </p:blipFill>
                    <p:spPr>
                      <a:xfrm>
                        <a:off x="-4556609" y="-56272"/>
                        <a:ext cx="18153443" cy="7407930"/>
                      </a:xfrm>
                      <a:prstGeom prst="rect">
                        <a:avLst/>
                      </a:prstGeom>
                    </p:spPr>
                  </p:pic>
                </p:oleObj>
              </mc:Fallback>
            </mc:AlternateContent>
          </a:graphicData>
        </a:graphic>
      </p:graphicFrame>
      <p:sp>
        <p:nvSpPr>
          <p:cNvPr id="4" name="Marcador de número de diapositiva 3"/>
          <p:cNvSpPr>
            <a:spLocks noGrp="1"/>
          </p:cNvSpPr>
          <p:nvPr>
            <p:ph type="sldNum" sz="quarter" idx="12"/>
          </p:nvPr>
        </p:nvSpPr>
        <p:spPr/>
        <p:txBody>
          <a:bodyPr/>
          <a:lstStyle/>
          <a:p>
            <a:fld id="{0E61FBEB-4997-4370-9208-E2699A9F876D}" type="slidenum">
              <a:rPr lang="es-CL" smtClean="0"/>
              <a:t>27</a:t>
            </a:fld>
            <a:endParaRPr lang="es-CL"/>
          </a:p>
        </p:txBody>
      </p:sp>
      <p:graphicFrame>
        <p:nvGraphicFramePr>
          <p:cNvPr id="7" name="Objeto 6"/>
          <p:cNvGraphicFramePr>
            <a:graphicFrameLocks noChangeAspect="1"/>
          </p:cNvGraphicFramePr>
          <p:nvPr>
            <p:extLst>
              <p:ext uri="{D42A27DB-BD31-4B8C-83A1-F6EECF244321}">
                <p14:modId xmlns:p14="http://schemas.microsoft.com/office/powerpoint/2010/main" val="283222068"/>
              </p:ext>
            </p:extLst>
          </p:nvPr>
        </p:nvGraphicFramePr>
        <p:xfrm>
          <a:off x="-2505046" y="-1856938"/>
          <a:ext cx="15030436" cy="6133515"/>
        </p:xfrm>
        <a:graphic>
          <a:graphicData uri="http://schemas.openxmlformats.org/presentationml/2006/ole">
            <mc:AlternateContent xmlns:mc="http://schemas.openxmlformats.org/markup-compatibility/2006">
              <mc:Choice xmlns:v="urn:schemas-microsoft-com:vml" Requires="v">
                <p:oleObj spid="_x0000_s9247" name="AutoCAD Drawing" r:id="rId7" imgW="12230280" imgH="4991040" progId="AutoCAD.Drawing.18">
                  <p:embed/>
                </p:oleObj>
              </mc:Choice>
              <mc:Fallback>
                <p:oleObj name="AutoCAD Drawing" r:id="rId7" imgW="12230280" imgH="4991040" progId="AutoCAD.Drawing.18">
                  <p:embed/>
                  <p:pic>
                    <p:nvPicPr>
                      <p:cNvPr id="0" name=""/>
                      <p:cNvPicPr/>
                      <p:nvPr/>
                    </p:nvPicPr>
                    <p:blipFill>
                      <a:blip r:embed="rId8"/>
                      <a:stretch>
                        <a:fillRect/>
                      </a:stretch>
                    </p:blipFill>
                    <p:spPr>
                      <a:xfrm>
                        <a:off x="-2505046" y="-1856938"/>
                        <a:ext cx="15030436" cy="6133515"/>
                      </a:xfrm>
                      <a:prstGeom prst="rect">
                        <a:avLst/>
                      </a:prstGeom>
                    </p:spPr>
                  </p:pic>
                </p:oleObj>
              </mc:Fallback>
            </mc:AlternateContent>
          </a:graphicData>
        </a:graphic>
      </p:graphicFrame>
    </p:spTree>
    <p:extLst>
      <p:ext uri="{BB962C8B-B14F-4D97-AF65-F5344CB8AC3E}">
        <p14:creationId xmlns:p14="http://schemas.microsoft.com/office/powerpoint/2010/main" val="421424233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5803970" y="-15026"/>
            <a:ext cx="3765155" cy="646331"/>
          </a:xfrm>
          <a:prstGeom prst="rect">
            <a:avLst/>
          </a:prstGeom>
          <a:noFill/>
        </p:spPr>
        <p:txBody>
          <a:bodyPr wrap="square" rtlCol="0">
            <a:spAutoFit/>
          </a:bodyPr>
          <a:lstStyle/>
          <a:p>
            <a:r>
              <a:rPr lang="es-CL" b="1" dirty="0"/>
              <a:t>LOS TRES BORDES DEL PROYECTO</a:t>
            </a:r>
          </a:p>
          <a:p>
            <a:endParaRPr lang="es-CL" b="1" dirty="0"/>
          </a:p>
        </p:txBody>
      </p:sp>
      <p:pic>
        <p:nvPicPr>
          <p:cNvPr id="6" name="Imagen 5"/>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rot="16200000">
            <a:off x="1002022" y="1836340"/>
            <a:ext cx="4181030" cy="1463428"/>
          </a:xfrm>
          <a:prstGeom prst="rect">
            <a:avLst/>
          </a:prstGeom>
        </p:spPr>
      </p:pic>
      <p:pic>
        <p:nvPicPr>
          <p:cNvPr id="10" name="Imagen 9"/>
          <p:cNvPicPr>
            <a:picLocks noChangeAspect="1"/>
          </p:cNvPicPr>
          <p:nvPr/>
        </p:nvPicPr>
        <p:blipFill rotWithShape="1">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p:blipFill>
        <p:spPr>
          <a:xfrm rot="16200000">
            <a:off x="5793339" y="1747758"/>
            <a:ext cx="4637192" cy="1643049"/>
          </a:xfrm>
          <a:prstGeom prst="rect">
            <a:avLst/>
          </a:prstGeom>
        </p:spPr>
      </p:pic>
      <p:pic>
        <p:nvPicPr>
          <p:cNvPr id="7" name="Imagen 6"/>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rot="16200000">
            <a:off x="6644421" y="2050521"/>
            <a:ext cx="3378701" cy="1037522"/>
          </a:xfrm>
          <a:prstGeom prst="rect">
            <a:avLst/>
          </a:prstGeom>
        </p:spPr>
      </p:pic>
      <p:pic>
        <p:nvPicPr>
          <p:cNvPr id="11" name="Imagen 10"/>
          <p:cNvPicPr>
            <a:picLocks noChangeAspect="1"/>
          </p:cNvPicPr>
          <p:nvPr/>
        </p:nvPicPr>
        <p:blipFill rotWithShape="1">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p:blipFill>
        <p:spPr>
          <a:xfrm rot="16200000">
            <a:off x="2300062" y="1746533"/>
            <a:ext cx="4637192" cy="1643049"/>
          </a:xfrm>
          <a:prstGeom prst="rect">
            <a:avLst/>
          </a:prstGeom>
        </p:spPr>
      </p:pic>
      <p:pic>
        <p:nvPicPr>
          <p:cNvPr id="12" name="Imagen 11"/>
          <p:cNvPicPr>
            <a:picLocks noChangeAspect="1"/>
          </p:cNvPicPr>
          <p:nvPr/>
        </p:nvPicPr>
        <p:blipFill rotWithShape="1">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p:blipFill>
        <p:spPr>
          <a:xfrm rot="16200000">
            <a:off x="4007321" y="1755077"/>
            <a:ext cx="4637192" cy="1643049"/>
          </a:xfrm>
          <a:prstGeom prst="rect">
            <a:avLst/>
          </a:prstGeom>
        </p:spPr>
      </p:pic>
      <p:pic>
        <p:nvPicPr>
          <p:cNvPr id="8" name="Imagen 7"/>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rot="16200000">
            <a:off x="4864988" y="1979526"/>
            <a:ext cx="3461185" cy="1093510"/>
          </a:xfrm>
          <a:prstGeom prst="rect">
            <a:avLst/>
          </a:prstGeom>
        </p:spPr>
      </p:pic>
      <p:pic>
        <p:nvPicPr>
          <p:cNvPr id="9" name="Imagen 8"/>
          <p:cNvPicPr>
            <a:picLocks noChangeAspect="1"/>
          </p:cNvPicPr>
          <p:nvPr/>
        </p:nvPicPr>
        <p:blipFill rotWithShape="1">
          <a:blip r:embed="rId6" cstate="print">
            <a:duotone>
              <a:prstClr val="black"/>
              <a:schemeClr val="accent4">
                <a:tint val="45000"/>
                <a:satMod val="400000"/>
              </a:schemeClr>
            </a:duotone>
            <a:extLst>
              <a:ext uri="{28A0092B-C50C-407E-A947-70E740481C1C}">
                <a14:useLocalDpi xmlns:a14="http://schemas.microsoft.com/office/drawing/2010/main" val="0"/>
              </a:ext>
            </a:extLst>
          </a:blip>
          <a:srcRect/>
          <a:stretch/>
        </p:blipFill>
        <p:spPr>
          <a:xfrm rot="16200000">
            <a:off x="3046650" y="2429127"/>
            <a:ext cx="2983297" cy="704693"/>
          </a:xfrm>
          <a:prstGeom prst="rect">
            <a:avLst/>
          </a:prstGeom>
        </p:spPr>
      </p:pic>
      <p:pic>
        <p:nvPicPr>
          <p:cNvPr id="13" name="Imagen 12"/>
          <p:cNvPicPr>
            <a:picLocks noChangeAspect="1"/>
          </p:cNvPicPr>
          <p:nvPr/>
        </p:nvPicPr>
        <p:blipFill>
          <a:blip r:embed="rId7" cstate="print">
            <a:extLst>
              <a:ext uri="{BEBA8EAE-BF5A-486C-A8C5-ECC9F3942E4B}">
                <a14:imgProps xmlns:a14="http://schemas.microsoft.com/office/drawing/2010/main">
                  <a14:imgLayer r:embed="rId8">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3854148" y="5060840"/>
            <a:ext cx="5079312" cy="1516935"/>
          </a:xfrm>
          <a:prstGeom prst="rect">
            <a:avLst/>
          </a:prstGeom>
        </p:spPr>
      </p:pic>
      <p:cxnSp>
        <p:nvCxnSpPr>
          <p:cNvPr id="16" name="Conector recto 15"/>
          <p:cNvCxnSpPr/>
          <p:nvPr/>
        </p:nvCxnSpPr>
        <p:spPr>
          <a:xfrm flipH="1">
            <a:off x="4281997" y="4256874"/>
            <a:ext cx="128742" cy="141382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Conector recto 16"/>
          <p:cNvCxnSpPr/>
          <p:nvPr/>
        </p:nvCxnSpPr>
        <p:spPr>
          <a:xfrm>
            <a:off x="4813735" y="4256876"/>
            <a:ext cx="354066" cy="194418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ector recto 18"/>
          <p:cNvCxnSpPr/>
          <p:nvPr/>
        </p:nvCxnSpPr>
        <p:spPr>
          <a:xfrm flipH="1">
            <a:off x="6595578" y="4205240"/>
            <a:ext cx="23411" cy="176463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Conector recto 20"/>
          <p:cNvCxnSpPr/>
          <p:nvPr/>
        </p:nvCxnSpPr>
        <p:spPr>
          <a:xfrm>
            <a:off x="6805241" y="4087646"/>
            <a:ext cx="121276" cy="158305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Conector recto 22"/>
          <p:cNvCxnSpPr/>
          <p:nvPr/>
        </p:nvCxnSpPr>
        <p:spPr>
          <a:xfrm>
            <a:off x="8362267" y="3621190"/>
            <a:ext cx="29013" cy="161835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Conector recto 24"/>
          <p:cNvCxnSpPr/>
          <p:nvPr/>
        </p:nvCxnSpPr>
        <p:spPr>
          <a:xfrm flipH="1">
            <a:off x="7693016" y="3687957"/>
            <a:ext cx="529436" cy="141382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CuadroTexto 26"/>
          <p:cNvSpPr txBox="1"/>
          <p:nvPr/>
        </p:nvSpPr>
        <p:spPr>
          <a:xfrm rot="16200000">
            <a:off x="2986389" y="339041"/>
            <a:ext cx="2197290" cy="276999"/>
          </a:xfrm>
          <a:prstGeom prst="rect">
            <a:avLst/>
          </a:prstGeom>
          <a:noFill/>
        </p:spPr>
        <p:txBody>
          <a:bodyPr wrap="square" rtlCol="0">
            <a:spAutoFit/>
          </a:bodyPr>
          <a:lstStyle/>
          <a:p>
            <a:r>
              <a:rPr lang="es-CL" sz="1200" dirty="0"/>
              <a:t>BORDE HORIZONTE</a:t>
            </a:r>
          </a:p>
        </p:txBody>
      </p:sp>
      <p:sp>
        <p:nvSpPr>
          <p:cNvPr id="28" name="CuadroTexto 27"/>
          <p:cNvSpPr txBox="1"/>
          <p:nvPr/>
        </p:nvSpPr>
        <p:spPr>
          <a:xfrm rot="16200000">
            <a:off x="6460146" y="987346"/>
            <a:ext cx="2197290" cy="276999"/>
          </a:xfrm>
          <a:prstGeom prst="rect">
            <a:avLst/>
          </a:prstGeom>
          <a:noFill/>
        </p:spPr>
        <p:txBody>
          <a:bodyPr wrap="square" rtlCol="0">
            <a:spAutoFit/>
          </a:bodyPr>
          <a:lstStyle/>
          <a:p>
            <a:r>
              <a:rPr lang="es-CL" sz="1200" dirty="0"/>
              <a:t>BORDE SUPERIOR DE BARRIO</a:t>
            </a:r>
          </a:p>
        </p:txBody>
      </p:sp>
      <p:sp>
        <p:nvSpPr>
          <p:cNvPr id="29" name="CuadroTexto 28"/>
          <p:cNvSpPr txBox="1"/>
          <p:nvPr/>
        </p:nvSpPr>
        <p:spPr>
          <a:xfrm rot="16200000">
            <a:off x="4672987" y="186293"/>
            <a:ext cx="2197290" cy="276999"/>
          </a:xfrm>
          <a:prstGeom prst="rect">
            <a:avLst/>
          </a:prstGeom>
          <a:noFill/>
        </p:spPr>
        <p:txBody>
          <a:bodyPr wrap="square" rtlCol="0">
            <a:spAutoFit/>
          </a:bodyPr>
          <a:lstStyle/>
          <a:p>
            <a:r>
              <a:rPr lang="es-CL" sz="1200" dirty="0"/>
              <a:t>BORDE UMBRAL</a:t>
            </a:r>
          </a:p>
        </p:txBody>
      </p:sp>
      <p:sp>
        <p:nvSpPr>
          <p:cNvPr id="2" name="Marcador de número de diapositiva 1"/>
          <p:cNvSpPr>
            <a:spLocks noGrp="1"/>
          </p:cNvSpPr>
          <p:nvPr>
            <p:ph type="sldNum" sz="quarter" idx="12"/>
          </p:nvPr>
        </p:nvSpPr>
        <p:spPr/>
        <p:txBody>
          <a:bodyPr/>
          <a:lstStyle/>
          <a:p>
            <a:fld id="{0E61FBEB-4997-4370-9208-E2699A9F876D}" type="slidenum">
              <a:rPr lang="es-CL" smtClean="0"/>
              <a:t>28</a:t>
            </a:fld>
            <a:endParaRPr lang="es-CL"/>
          </a:p>
        </p:txBody>
      </p:sp>
    </p:spTree>
    <p:extLst>
      <p:ext uri="{BB962C8B-B14F-4D97-AF65-F5344CB8AC3E}">
        <p14:creationId xmlns:p14="http://schemas.microsoft.com/office/powerpoint/2010/main" val="262622258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2320214" y="-87522"/>
            <a:ext cx="6795573" cy="2086766"/>
          </a:xfrm>
          <a:prstGeom prst="rect">
            <a:avLst/>
          </a:prstGeom>
        </p:spPr>
      </p:pic>
      <p:sp>
        <p:nvSpPr>
          <p:cNvPr id="4" name="CuadroTexto 3"/>
          <p:cNvSpPr txBox="1"/>
          <p:nvPr/>
        </p:nvSpPr>
        <p:spPr>
          <a:xfrm>
            <a:off x="2432270" y="21601"/>
            <a:ext cx="5390866" cy="369332"/>
          </a:xfrm>
          <a:prstGeom prst="rect">
            <a:avLst/>
          </a:prstGeom>
          <a:noFill/>
        </p:spPr>
        <p:txBody>
          <a:bodyPr wrap="square" rtlCol="0">
            <a:spAutoFit/>
          </a:bodyPr>
          <a:lstStyle/>
          <a:p>
            <a:r>
              <a:rPr lang="es-CL" b="1" dirty="0"/>
              <a:t>BORDE SUPERIOR DE BARRIO</a:t>
            </a:r>
          </a:p>
        </p:txBody>
      </p:sp>
      <p:pic>
        <p:nvPicPr>
          <p:cNvPr id="7" name="Imagen 6"/>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447758" y="2084971"/>
            <a:ext cx="3410111" cy="3131579"/>
          </a:xfrm>
          <a:prstGeom prst="rect">
            <a:avLst/>
          </a:prstGeom>
        </p:spPr>
      </p:pic>
      <p:pic>
        <p:nvPicPr>
          <p:cNvPr id="8" name="Imagen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36232" y="1842128"/>
            <a:ext cx="3279555" cy="2459667"/>
          </a:xfrm>
          <a:prstGeom prst="rect">
            <a:avLst/>
          </a:prstGeom>
        </p:spPr>
      </p:pic>
      <p:pic>
        <p:nvPicPr>
          <p:cNvPr id="11" name="Imagen 10"/>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886082" y="4381786"/>
            <a:ext cx="3273405" cy="1038540"/>
          </a:xfrm>
          <a:prstGeom prst="rect">
            <a:avLst/>
          </a:prstGeom>
        </p:spPr>
      </p:pic>
      <p:pic>
        <p:nvPicPr>
          <p:cNvPr id="10" name="Imagen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42381" y="4381786"/>
            <a:ext cx="3301619" cy="2476214"/>
          </a:xfrm>
          <a:prstGeom prst="rect">
            <a:avLst/>
          </a:prstGeom>
        </p:spPr>
      </p:pic>
      <p:sp>
        <p:nvSpPr>
          <p:cNvPr id="9" name="CuadroTexto 8"/>
          <p:cNvSpPr txBox="1"/>
          <p:nvPr/>
        </p:nvSpPr>
        <p:spPr>
          <a:xfrm>
            <a:off x="2958418" y="4969229"/>
            <a:ext cx="2855750" cy="1600823"/>
          </a:xfrm>
          <a:prstGeom prst="rect">
            <a:avLst/>
          </a:prstGeom>
          <a:noFill/>
        </p:spPr>
        <p:txBody>
          <a:bodyPr wrap="square" rtlCol="0">
            <a:spAutoFit/>
          </a:bodyPr>
          <a:lstStyle/>
          <a:p>
            <a:pPr algn="just"/>
            <a:r>
              <a:rPr lang="es-CL" sz="1089" dirty="0">
                <a:latin typeface="Arial" panose="020B0604020202020204" pitchFamily="34" charset="0"/>
                <a:cs typeface="Arial" panose="020B0604020202020204" pitchFamily="34" charset="0"/>
              </a:rPr>
              <a:t>Borde con relación al barrio, limitado por un sendero duro de la calle, y una ciclo vía que con sus giros va creando distintos espesores en relación al programa deportivo.</a:t>
            </a:r>
          </a:p>
          <a:p>
            <a:pPr algn="just"/>
            <a:r>
              <a:rPr lang="es-CL" sz="1089" dirty="0">
                <a:latin typeface="Arial" panose="020B0604020202020204" pitchFamily="34" charset="0"/>
                <a:cs typeface="Arial" panose="020B0604020202020204" pitchFamily="34" charset="0"/>
              </a:rPr>
              <a:t>Además las calles entran en una relación transversal, por muelles en altura, que crean unos patio de luz que acogen el programa del parque.</a:t>
            </a:r>
          </a:p>
        </p:txBody>
      </p:sp>
      <p:sp>
        <p:nvSpPr>
          <p:cNvPr id="2" name="Marcador de número de diapositiva 1"/>
          <p:cNvSpPr>
            <a:spLocks noGrp="1"/>
          </p:cNvSpPr>
          <p:nvPr>
            <p:ph type="sldNum" sz="quarter" idx="12"/>
          </p:nvPr>
        </p:nvSpPr>
        <p:spPr/>
        <p:txBody>
          <a:bodyPr/>
          <a:lstStyle/>
          <a:p>
            <a:fld id="{0E61FBEB-4997-4370-9208-E2699A9F876D}" type="slidenum">
              <a:rPr lang="es-CL" smtClean="0"/>
              <a:t>29</a:t>
            </a:fld>
            <a:endParaRPr lang="es-CL"/>
          </a:p>
        </p:txBody>
      </p:sp>
    </p:spTree>
    <p:extLst>
      <p:ext uri="{BB962C8B-B14F-4D97-AF65-F5344CB8AC3E}">
        <p14:creationId xmlns:p14="http://schemas.microsoft.com/office/powerpoint/2010/main" val="4986513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4143951" y="1661848"/>
            <a:ext cx="4623595" cy="6069803"/>
          </a:xfrm>
          <a:prstGeom prst="rect">
            <a:avLst/>
          </a:prstGeom>
          <a:noFill/>
        </p:spPr>
        <p:txBody>
          <a:bodyPr wrap="square" rtlCol="0">
            <a:spAutoFit/>
          </a:bodyPr>
          <a:lstStyle/>
          <a:p>
            <a:pPr algn="just"/>
            <a:r>
              <a:rPr lang="es-CL" sz="1814" b="1" dirty="0">
                <a:latin typeface="Arial" panose="020B0604020202020204" pitchFamily="34" charset="0"/>
                <a:cs typeface="Arial" panose="020B0604020202020204" pitchFamily="34" charset="0"/>
              </a:rPr>
              <a:t>ÍNDICE</a:t>
            </a:r>
          </a:p>
          <a:p>
            <a:pPr algn="just"/>
            <a:endParaRPr lang="es-CL" sz="1633" b="1" dirty="0">
              <a:latin typeface="Arial" panose="020B0604020202020204" pitchFamily="34" charset="0"/>
              <a:cs typeface="Arial" panose="020B0604020202020204" pitchFamily="34" charset="0"/>
            </a:endParaRPr>
          </a:p>
          <a:p>
            <a:pPr algn="just"/>
            <a:r>
              <a:rPr lang="es-CL" sz="1089" b="1" dirty="0" smtClean="0">
                <a:latin typeface="Arial" panose="020B0604020202020204" pitchFamily="34" charset="0"/>
                <a:cs typeface="Arial" panose="020B0604020202020204" pitchFamily="34" charset="0"/>
              </a:rPr>
              <a:t>INTRODUCCIÓN</a:t>
            </a:r>
          </a:p>
          <a:p>
            <a:pPr algn="just"/>
            <a:endParaRPr lang="es-CL" sz="1089" dirty="0">
              <a:latin typeface="Arial" panose="020B0604020202020204" pitchFamily="34" charset="0"/>
              <a:cs typeface="Arial" panose="020B0604020202020204" pitchFamily="34" charset="0"/>
            </a:endParaRPr>
          </a:p>
          <a:p>
            <a:pPr algn="just"/>
            <a:r>
              <a:rPr lang="es-CL" sz="1089" b="1" dirty="0" smtClean="0">
                <a:latin typeface="Arial" panose="020B0604020202020204" pitchFamily="34" charset="0"/>
                <a:cs typeface="Arial" panose="020B0604020202020204" pitchFamily="34" charset="0"/>
              </a:rPr>
              <a:t>FUNDAMENTO</a:t>
            </a:r>
            <a:r>
              <a:rPr lang="es-CL" sz="1089" dirty="0" smtClean="0">
                <a:latin typeface="Arial" panose="020B0604020202020204" pitchFamily="34" charset="0"/>
                <a:cs typeface="Arial" panose="020B0604020202020204" pitchFamily="34" charset="0"/>
              </a:rPr>
              <a:t>  </a:t>
            </a:r>
            <a:r>
              <a:rPr lang="es-CL" sz="1270" dirty="0" smtClean="0">
                <a:latin typeface="Arial" panose="020B0604020202020204" pitchFamily="34" charset="0"/>
                <a:cs typeface="Arial" panose="020B0604020202020204" pitchFamily="34" charset="0"/>
              </a:rPr>
              <a:t>   </a:t>
            </a:r>
            <a:endParaRPr lang="es-CL" sz="1270" dirty="0">
              <a:latin typeface="Arial" panose="020B0604020202020204" pitchFamily="34" charset="0"/>
              <a:cs typeface="Arial" panose="020B0604020202020204" pitchFamily="34" charset="0"/>
            </a:endParaRPr>
          </a:p>
          <a:p>
            <a:pPr algn="just"/>
            <a:r>
              <a:rPr lang="es-CL" sz="1089" dirty="0">
                <a:latin typeface="Arial" panose="020B0604020202020204" pitchFamily="34" charset="0"/>
                <a:cs typeface="Arial" panose="020B0604020202020204" pitchFamily="34" charset="0"/>
              </a:rPr>
              <a:t>CUENCA DE SANTIAGO    </a:t>
            </a:r>
          </a:p>
          <a:p>
            <a:pPr algn="just"/>
            <a:r>
              <a:rPr lang="es-CL" sz="1089" dirty="0">
                <a:latin typeface="Arial" panose="020B0604020202020204" pitchFamily="34" charset="0"/>
                <a:cs typeface="Arial" panose="020B0604020202020204" pitchFamily="34" charset="0"/>
              </a:rPr>
              <a:t>EL RÍO Y SU HISTORIA</a:t>
            </a:r>
          </a:p>
          <a:p>
            <a:pPr algn="just"/>
            <a:r>
              <a:rPr lang="es-CL" sz="1089" dirty="0">
                <a:latin typeface="Arial" panose="020B0604020202020204" pitchFamily="34" charset="0"/>
                <a:cs typeface="Arial" panose="020B0604020202020204" pitchFamily="34" charset="0"/>
              </a:rPr>
              <a:t>BORDE DEL RÍO MAPOCHO</a:t>
            </a:r>
          </a:p>
          <a:p>
            <a:pPr algn="just"/>
            <a:r>
              <a:rPr lang="es-CL" sz="1089" dirty="0" smtClean="0">
                <a:latin typeface="Arial" panose="020B0604020202020204" pitchFamily="34" charset="0"/>
                <a:cs typeface="Arial" panose="020B0604020202020204" pitchFamily="34" charset="0"/>
              </a:rPr>
              <a:t>LUGAR</a:t>
            </a:r>
          </a:p>
          <a:p>
            <a:pPr algn="just"/>
            <a:endParaRPr lang="es-CL" sz="1089" dirty="0">
              <a:latin typeface="Arial" panose="020B0604020202020204" pitchFamily="34" charset="0"/>
              <a:cs typeface="Arial" panose="020B0604020202020204" pitchFamily="34" charset="0"/>
            </a:endParaRPr>
          </a:p>
          <a:p>
            <a:pPr algn="just"/>
            <a:r>
              <a:rPr lang="es-CL" sz="1089" b="1" dirty="0">
                <a:latin typeface="Arial" panose="020B0604020202020204" pitchFamily="34" charset="0"/>
                <a:cs typeface="Arial" panose="020B0604020202020204" pitchFamily="34" charset="0"/>
              </a:rPr>
              <a:t>CASOS DE ESTUDIO</a:t>
            </a:r>
          </a:p>
          <a:p>
            <a:pPr algn="just"/>
            <a:r>
              <a:rPr lang="es-CL" sz="1089" dirty="0">
                <a:latin typeface="Arial" panose="020B0604020202020204" pitchFamily="34" charset="0"/>
                <a:cs typeface="Arial" panose="020B0604020202020204" pitchFamily="34" charset="0"/>
              </a:rPr>
              <a:t>ESCALA DE CIUDAD - PARQUE BOTÁNICO DEL RÍO MADELLÍN</a:t>
            </a:r>
          </a:p>
          <a:p>
            <a:pPr algn="just"/>
            <a:r>
              <a:rPr lang="es-CL" sz="1089" dirty="0">
                <a:latin typeface="Arial" panose="020B0604020202020204" pitchFamily="34" charset="0"/>
                <a:cs typeface="Arial" panose="020B0604020202020204" pitchFamily="34" charset="0"/>
              </a:rPr>
              <a:t>ESCALA COMUNAL – MADRID RÍO</a:t>
            </a:r>
          </a:p>
          <a:p>
            <a:pPr algn="just"/>
            <a:r>
              <a:rPr lang="es-CL" sz="1089" dirty="0">
                <a:latin typeface="Arial" panose="020B0604020202020204" pitchFamily="34" charset="0"/>
                <a:cs typeface="Arial" panose="020B0604020202020204" pitchFamily="34" charset="0"/>
              </a:rPr>
              <a:t>ESCALA DE BARRIO – PARQUE MICHAELA </a:t>
            </a:r>
            <a:r>
              <a:rPr lang="es-CL" sz="1089" dirty="0" smtClean="0">
                <a:latin typeface="Arial" panose="020B0604020202020204" pitchFamily="34" charset="0"/>
                <a:cs typeface="Arial" panose="020B0604020202020204" pitchFamily="34" charset="0"/>
              </a:rPr>
              <a:t>BASTIDAS</a:t>
            </a:r>
          </a:p>
          <a:p>
            <a:pPr algn="just"/>
            <a:endParaRPr lang="es-CL" sz="1089" dirty="0" smtClean="0">
              <a:latin typeface="Arial" panose="020B0604020202020204" pitchFamily="34" charset="0"/>
              <a:cs typeface="Arial" panose="020B0604020202020204" pitchFamily="34" charset="0"/>
            </a:endParaRPr>
          </a:p>
          <a:p>
            <a:pPr algn="just"/>
            <a:r>
              <a:rPr lang="es-CL" sz="1089" b="1" dirty="0" smtClean="0">
                <a:latin typeface="Arial" panose="020B0604020202020204" pitchFamily="34" charset="0"/>
                <a:cs typeface="Arial" panose="020B0604020202020204" pitchFamily="34" charset="0"/>
              </a:rPr>
              <a:t>PROYECTO</a:t>
            </a:r>
          </a:p>
          <a:p>
            <a:pPr algn="just"/>
            <a:r>
              <a:rPr lang="es-CL" sz="1089" dirty="0" smtClean="0">
                <a:latin typeface="Arial" panose="020B0604020202020204" pitchFamily="34" charset="0"/>
                <a:cs typeface="Arial" panose="020B0604020202020204" pitchFamily="34" charset="0"/>
              </a:rPr>
              <a:t>PLANIMETRÍA GENERAL DEL PROYECTO</a:t>
            </a:r>
          </a:p>
          <a:p>
            <a:pPr algn="just"/>
            <a:r>
              <a:rPr lang="es-CL" sz="1089" dirty="0" smtClean="0">
                <a:latin typeface="Arial" panose="020B0604020202020204" pitchFamily="34" charset="0"/>
                <a:cs typeface="Arial" panose="020B0604020202020204" pitchFamily="34" charset="0"/>
              </a:rPr>
              <a:t>LOS TRES BORDES DEL PROYECTO</a:t>
            </a:r>
          </a:p>
          <a:p>
            <a:pPr algn="just"/>
            <a:r>
              <a:rPr lang="es-CL" sz="1089" dirty="0" smtClean="0">
                <a:latin typeface="Arial" panose="020B0604020202020204" pitchFamily="34" charset="0"/>
                <a:cs typeface="Arial" panose="020B0604020202020204" pitchFamily="34" charset="0"/>
              </a:rPr>
              <a:t>BORDE SUPERIOR DE BARRIO</a:t>
            </a:r>
          </a:p>
          <a:p>
            <a:pPr algn="just"/>
            <a:r>
              <a:rPr lang="es-CL" sz="1089" dirty="0" smtClean="0">
                <a:latin typeface="Arial" panose="020B0604020202020204" pitchFamily="34" charset="0"/>
                <a:cs typeface="Arial" panose="020B0604020202020204" pitchFamily="34" charset="0"/>
              </a:rPr>
              <a:t>BORDE UMBRAL</a:t>
            </a:r>
          </a:p>
          <a:p>
            <a:pPr algn="just"/>
            <a:r>
              <a:rPr lang="es-CL" sz="1089" dirty="0" smtClean="0">
                <a:latin typeface="Arial" panose="020B0604020202020204" pitchFamily="34" charset="0"/>
                <a:cs typeface="Arial" panose="020B0604020202020204" pitchFamily="34" charset="0"/>
              </a:rPr>
              <a:t>BORDE HORIZONTE</a:t>
            </a:r>
          </a:p>
          <a:p>
            <a:pPr algn="just"/>
            <a:r>
              <a:rPr lang="es-CL" sz="1089" dirty="0" smtClean="0">
                <a:latin typeface="Arial" panose="020B0604020202020204" pitchFamily="34" charset="0"/>
                <a:cs typeface="Arial" panose="020B0604020202020204" pitchFamily="34" charset="0"/>
              </a:rPr>
              <a:t>ÁRBOLES DEL PARQUE</a:t>
            </a:r>
          </a:p>
          <a:p>
            <a:pPr algn="just"/>
            <a:r>
              <a:rPr lang="es-CL" sz="1089" dirty="0" smtClean="0">
                <a:latin typeface="Arial" panose="020B0604020202020204" pitchFamily="34" charset="0"/>
                <a:cs typeface="Arial" panose="020B0604020202020204" pitchFamily="34" charset="0"/>
              </a:rPr>
              <a:t>EL PARQUE EN VERANO, INVIERNO Y DE NOCHE</a:t>
            </a:r>
          </a:p>
          <a:p>
            <a:pPr algn="just"/>
            <a:r>
              <a:rPr lang="es-CL" sz="1089" dirty="0" smtClean="0">
                <a:latin typeface="Arial" panose="020B0604020202020204" pitchFamily="34" charset="0"/>
                <a:cs typeface="Arial" panose="020B0604020202020204" pitchFamily="34" charset="0"/>
              </a:rPr>
              <a:t>EQUIPAMIENTO DEL PARQUE</a:t>
            </a:r>
          </a:p>
          <a:p>
            <a:pPr algn="just"/>
            <a:endParaRPr lang="es-CL" sz="1089" dirty="0">
              <a:latin typeface="Arial" panose="020B0604020202020204" pitchFamily="34" charset="0"/>
              <a:cs typeface="Arial" panose="020B0604020202020204" pitchFamily="34" charset="0"/>
            </a:endParaRPr>
          </a:p>
          <a:p>
            <a:pPr algn="just"/>
            <a:r>
              <a:rPr lang="es-CL" sz="1089" b="1" dirty="0" smtClean="0">
                <a:latin typeface="Arial" panose="020B0604020202020204" pitchFamily="34" charset="0"/>
                <a:cs typeface="Arial" panose="020B0604020202020204" pitchFamily="34" charset="0"/>
              </a:rPr>
              <a:t>BIBLIOGRAFÍA</a:t>
            </a:r>
          </a:p>
          <a:p>
            <a:pPr algn="just"/>
            <a:endParaRPr lang="es-CL" sz="1089" dirty="0" smtClean="0">
              <a:latin typeface="Arial" panose="020B0604020202020204" pitchFamily="34" charset="0"/>
              <a:cs typeface="Arial" panose="020B0604020202020204" pitchFamily="34" charset="0"/>
            </a:endParaRPr>
          </a:p>
          <a:p>
            <a:pPr algn="just"/>
            <a:endParaRPr lang="es-CL" sz="1089" dirty="0" smtClean="0">
              <a:latin typeface="Arial" panose="020B0604020202020204" pitchFamily="34" charset="0"/>
              <a:cs typeface="Arial" panose="020B0604020202020204" pitchFamily="34" charset="0"/>
            </a:endParaRPr>
          </a:p>
          <a:p>
            <a:pPr algn="just"/>
            <a:endParaRPr lang="es-CL" sz="1089" dirty="0">
              <a:latin typeface="Arial" panose="020B0604020202020204" pitchFamily="34" charset="0"/>
              <a:cs typeface="Arial" panose="020B0604020202020204" pitchFamily="34" charset="0"/>
            </a:endParaRPr>
          </a:p>
          <a:p>
            <a:pPr algn="just"/>
            <a:endParaRPr lang="es-CL" sz="1089" dirty="0">
              <a:latin typeface="Arial" panose="020B0604020202020204" pitchFamily="34" charset="0"/>
              <a:cs typeface="Arial" panose="020B0604020202020204" pitchFamily="34" charset="0"/>
            </a:endParaRPr>
          </a:p>
          <a:p>
            <a:pPr algn="just"/>
            <a:endParaRPr lang="es-CL" sz="1089" dirty="0">
              <a:latin typeface="Arial" panose="020B0604020202020204" pitchFamily="34" charset="0"/>
              <a:cs typeface="Arial" panose="020B0604020202020204" pitchFamily="34" charset="0"/>
            </a:endParaRPr>
          </a:p>
          <a:p>
            <a:pPr algn="just"/>
            <a:endParaRPr lang="es-CL" sz="1089" dirty="0">
              <a:latin typeface="Arial" panose="020B0604020202020204" pitchFamily="34" charset="0"/>
              <a:cs typeface="Arial" panose="020B0604020202020204" pitchFamily="34" charset="0"/>
            </a:endParaRPr>
          </a:p>
          <a:p>
            <a:pPr algn="just"/>
            <a:endParaRPr lang="es-CL" sz="1270" dirty="0"/>
          </a:p>
          <a:p>
            <a:pPr algn="just"/>
            <a:endParaRPr lang="es-CL" sz="1270" dirty="0"/>
          </a:p>
        </p:txBody>
      </p:sp>
      <p:sp>
        <p:nvSpPr>
          <p:cNvPr id="3" name="CuadroTexto 2"/>
          <p:cNvSpPr txBox="1"/>
          <p:nvPr/>
        </p:nvSpPr>
        <p:spPr>
          <a:xfrm>
            <a:off x="8718718" y="2206257"/>
            <a:ext cx="351303" cy="4450193"/>
          </a:xfrm>
          <a:prstGeom prst="rect">
            <a:avLst/>
          </a:prstGeom>
          <a:noFill/>
        </p:spPr>
        <p:txBody>
          <a:bodyPr wrap="square" rtlCol="0">
            <a:spAutoFit/>
          </a:bodyPr>
          <a:lstStyle/>
          <a:p>
            <a:pPr algn="just"/>
            <a:r>
              <a:rPr lang="es-CL" sz="1089" dirty="0" smtClean="0">
                <a:latin typeface="Arial" panose="020B0604020202020204" pitchFamily="34" charset="0"/>
                <a:cs typeface="Arial" panose="020B0604020202020204" pitchFamily="34" charset="0"/>
              </a:rPr>
              <a:t>4</a:t>
            </a:r>
          </a:p>
          <a:p>
            <a:pPr algn="just"/>
            <a:endParaRPr lang="es-CL" sz="1089" dirty="0">
              <a:latin typeface="Arial" panose="020B0604020202020204" pitchFamily="34" charset="0"/>
              <a:cs typeface="Arial" panose="020B0604020202020204" pitchFamily="34" charset="0"/>
            </a:endParaRPr>
          </a:p>
          <a:p>
            <a:pPr algn="just"/>
            <a:r>
              <a:rPr lang="es-CL" sz="1089" dirty="0">
                <a:latin typeface="Arial" panose="020B0604020202020204" pitchFamily="34" charset="0"/>
                <a:cs typeface="Arial" panose="020B0604020202020204" pitchFamily="34" charset="0"/>
              </a:rPr>
              <a:t>6</a:t>
            </a:r>
            <a:endParaRPr lang="es-CL" sz="1089" dirty="0">
              <a:latin typeface="Arial" panose="020B0604020202020204" pitchFamily="34" charset="0"/>
              <a:cs typeface="Arial" panose="020B0604020202020204" pitchFamily="34" charset="0"/>
            </a:endParaRPr>
          </a:p>
          <a:p>
            <a:pPr algn="just"/>
            <a:r>
              <a:rPr lang="es-CL" sz="1089" dirty="0">
                <a:latin typeface="Arial" panose="020B0604020202020204" pitchFamily="34" charset="0"/>
                <a:cs typeface="Arial" panose="020B0604020202020204" pitchFamily="34" charset="0"/>
              </a:rPr>
              <a:t>7</a:t>
            </a:r>
            <a:endParaRPr lang="es-CL" sz="1089" dirty="0">
              <a:latin typeface="Arial" panose="020B0604020202020204" pitchFamily="34" charset="0"/>
              <a:cs typeface="Arial" panose="020B0604020202020204" pitchFamily="34" charset="0"/>
            </a:endParaRPr>
          </a:p>
          <a:p>
            <a:pPr algn="just"/>
            <a:r>
              <a:rPr lang="es-CL" sz="1089" dirty="0">
                <a:latin typeface="Arial" panose="020B0604020202020204" pitchFamily="34" charset="0"/>
                <a:cs typeface="Arial" panose="020B0604020202020204" pitchFamily="34" charset="0"/>
              </a:rPr>
              <a:t>8</a:t>
            </a:r>
            <a:endParaRPr lang="es-CL" sz="1089" dirty="0">
              <a:latin typeface="Arial" panose="020B0604020202020204" pitchFamily="34" charset="0"/>
              <a:cs typeface="Arial" panose="020B0604020202020204" pitchFamily="34" charset="0"/>
            </a:endParaRPr>
          </a:p>
          <a:p>
            <a:pPr algn="just"/>
            <a:r>
              <a:rPr lang="es-CL" sz="1089" dirty="0" smtClean="0">
                <a:latin typeface="Arial" panose="020B0604020202020204" pitchFamily="34" charset="0"/>
                <a:cs typeface="Arial" panose="020B0604020202020204" pitchFamily="34" charset="0"/>
              </a:rPr>
              <a:t>13</a:t>
            </a:r>
            <a:endParaRPr lang="es-CL" sz="1089" dirty="0">
              <a:latin typeface="Arial" panose="020B0604020202020204" pitchFamily="34" charset="0"/>
              <a:cs typeface="Arial" panose="020B0604020202020204" pitchFamily="34" charset="0"/>
            </a:endParaRPr>
          </a:p>
          <a:p>
            <a:pPr algn="just"/>
            <a:r>
              <a:rPr lang="es-CL" sz="1089" dirty="0" smtClean="0">
                <a:latin typeface="Arial" panose="020B0604020202020204" pitchFamily="34" charset="0"/>
                <a:cs typeface="Arial" panose="020B0604020202020204" pitchFamily="34" charset="0"/>
              </a:rPr>
              <a:t>15</a:t>
            </a:r>
          </a:p>
          <a:p>
            <a:pPr algn="just"/>
            <a:endParaRPr lang="es-CL" sz="1089" dirty="0">
              <a:latin typeface="Arial" panose="020B0604020202020204" pitchFamily="34" charset="0"/>
              <a:cs typeface="Arial" panose="020B0604020202020204" pitchFamily="34" charset="0"/>
            </a:endParaRPr>
          </a:p>
          <a:p>
            <a:pPr algn="just"/>
            <a:r>
              <a:rPr lang="es-CL" sz="1089" dirty="0" smtClean="0">
                <a:latin typeface="Arial" panose="020B0604020202020204" pitchFamily="34" charset="0"/>
                <a:cs typeface="Arial" panose="020B0604020202020204" pitchFamily="34" charset="0"/>
              </a:rPr>
              <a:t>16</a:t>
            </a:r>
            <a:endParaRPr lang="es-CL" sz="1089" dirty="0">
              <a:latin typeface="Arial" panose="020B0604020202020204" pitchFamily="34" charset="0"/>
              <a:cs typeface="Arial" panose="020B0604020202020204" pitchFamily="34" charset="0"/>
            </a:endParaRPr>
          </a:p>
          <a:p>
            <a:pPr algn="just"/>
            <a:r>
              <a:rPr lang="es-CL" sz="1089" dirty="0" smtClean="0">
                <a:latin typeface="Arial" panose="020B0604020202020204" pitchFamily="34" charset="0"/>
                <a:cs typeface="Arial" panose="020B0604020202020204" pitchFamily="34" charset="0"/>
              </a:rPr>
              <a:t>17</a:t>
            </a:r>
            <a:endParaRPr lang="es-CL" sz="1089" dirty="0">
              <a:latin typeface="Arial" panose="020B0604020202020204" pitchFamily="34" charset="0"/>
              <a:cs typeface="Arial" panose="020B0604020202020204" pitchFamily="34" charset="0"/>
            </a:endParaRPr>
          </a:p>
          <a:p>
            <a:pPr algn="just"/>
            <a:r>
              <a:rPr lang="es-CL" sz="1089" dirty="0" smtClean="0">
                <a:latin typeface="Arial" panose="020B0604020202020204" pitchFamily="34" charset="0"/>
                <a:cs typeface="Arial" panose="020B0604020202020204" pitchFamily="34" charset="0"/>
              </a:rPr>
              <a:t>18</a:t>
            </a:r>
            <a:endParaRPr lang="es-CL" sz="1089" dirty="0">
              <a:latin typeface="Arial" panose="020B0604020202020204" pitchFamily="34" charset="0"/>
              <a:cs typeface="Arial" panose="020B0604020202020204" pitchFamily="34" charset="0"/>
            </a:endParaRPr>
          </a:p>
          <a:p>
            <a:pPr algn="just"/>
            <a:r>
              <a:rPr lang="es-CL" sz="1089" dirty="0" smtClean="0">
                <a:latin typeface="Arial" panose="020B0604020202020204" pitchFamily="34" charset="0"/>
                <a:cs typeface="Arial" panose="020B0604020202020204" pitchFamily="34" charset="0"/>
              </a:rPr>
              <a:t>19</a:t>
            </a:r>
          </a:p>
          <a:p>
            <a:pPr algn="just"/>
            <a:endParaRPr lang="es-CL" sz="1089" dirty="0">
              <a:latin typeface="Arial" panose="020B0604020202020204" pitchFamily="34" charset="0"/>
              <a:cs typeface="Arial" panose="020B0604020202020204" pitchFamily="34" charset="0"/>
            </a:endParaRPr>
          </a:p>
          <a:p>
            <a:pPr algn="just"/>
            <a:r>
              <a:rPr lang="es-CL" sz="1089" dirty="0" smtClean="0">
                <a:latin typeface="Arial" panose="020B0604020202020204" pitchFamily="34" charset="0"/>
                <a:cs typeface="Arial" panose="020B0604020202020204" pitchFamily="34" charset="0"/>
              </a:rPr>
              <a:t>20</a:t>
            </a:r>
            <a:endParaRPr lang="es-CL" sz="1089" dirty="0" smtClean="0">
              <a:latin typeface="Arial" panose="020B0604020202020204" pitchFamily="34" charset="0"/>
              <a:cs typeface="Arial" panose="020B0604020202020204" pitchFamily="34" charset="0"/>
            </a:endParaRPr>
          </a:p>
          <a:p>
            <a:pPr algn="just"/>
            <a:r>
              <a:rPr lang="es-CL" sz="1089" dirty="0" smtClean="0">
                <a:latin typeface="Arial" panose="020B0604020202020204" pitchFamily="34" charset="0"/>
                <a:cs typeface="Arial" panose="020B0604020202020204" pitchFamily="34" charset="0"/>
              </a:rPr>
              <a:t>23</a:t>
            </a:r>
          </a:p>
          <a:p>
            <a:pPr algn="just"/>
            <a:r>
              <a:rPr lang="es-CL" sz="1089" dirty="0" smtClean="0">
                <a:latin typeface="Arial" panose="020B0604020202020204" pitchFamily="34" charset="0"/>
                <a:cs typeface="Arial" panose="020B0604020202020204" pitchFamily="34" charset="0"/>
              </a:rPr>
              <a:t>28</a:t>
            </a:r>
          </a:p>
          <a:p>
            <a:pPr algn="just"/>
            <a:r>
              <a:rPr lang="es-CL" sz="1089" dirty="0" smtClean="0">
                <a:latin typeface="Arial" panose="020B0604020202020204" pitchFamily="34" charset="0"/>
                <a:cs typeface="Arial" panose="020B0604020202020204" pitchFamily="34" charset="0"/>
              </a:rPr>
              <a:t>29</a:t>
            </a:r>
          </a:p>
          <a:p>
            <a:pPr algn="just"/>
            <a:r>
              <a:rPr lang="es-CL" sz="1089" dirty="0" smtClean="0">
                <a:latin typeface="Arial" panose="020B0604020202020204" pitchFamily="34" charset="0"/>
                <a:cs typeface="Arial" panose="020B0604020202020204" pitchFamily="34" charset="0"/>
              </a:rPr>
              <a:t>38</a:t>
            </a:r>
          </a:p>
          <a:p>
            <a:pPr algn="just"/>
            <a:r>
              <a:rPr lang="es-CL" sz="1089" dirty="0" smtClean="0">
                <a:latin typeface="Arial" panose="020B0604020202020204" pitchFamily="34" charset="0"/>
                <a:cs typeface="Arial" panose="020B0604020202020204" pitchFamily="34" charset="0"/>
              </a:rPr>
              <a:t>39</a:t>
            </a:r>
          </a:p>
          <a:p>
            <a:pPr algn="just"/>
            <a:r>
              <a:rPr lang="es-CL" sz="1089" dirty="0" smtClean="0">
                <a:latin typeface="Arial" panose="020B0604020202020204" pitchFamily="34" charset="0"/>
                <a:cs typeface="Arial" panose="020B0604020202020204" pitchFamily="34" charset="0"/>
              </a:rPr>
              <a:t>40</a:t>
            </a:r>
            <a:endParaRPr lang="es-CL" sz="1089" dirty="0" smtClean="0">
              <a:latin typeface="Arial" panose="020B0604020202020204" pitchFamily="34" charset="0"/>
              <a:cs typeface="Arial" panose="020B0604020202020204" pitchFamily="34" charset="0"/>
            </a:endParaRPr>
          </a:p>
          <a:p>
            <a:pPr algn="just"/>
            <a:r>
              <a:rPr lang="es-CL" sz="1089" dirty="0" smtClean="0">
                <a:latin typeface="Arial" panose="020B0604020202020204" pitchFamily="34" charset="0"/>
                <a:cs typeface="Arial" panose="020B0604020202020204" pitchFamily="34" charset="0"/>
              </a:rPr>
              <a:t>41</a:t>
            </a:r>
          </a:p>
          <a:p>
            <a:pPr algn="just"/>
            <a:r>
              <a:rPr lang="es-CL" sz="1089" dirty="0" smtClean="0">
                <a:latin typeface="Arial" panose="020B0604020202020204" pitchFamily="34" charset="0"/>
                <a:cs typeface="Arial" panose="020B0604020202020204" pitchFamily="34" charset="0"/>
              </a:rPr>
              <a:t>44</a:t>
            </a:r>
            <a:endParaRPr lang="es-CL" sz="1089" dirty="0">
              <a:latin typeface="Arial" panose="020B0604020202020204" pitchFamily="34" charset="0"/>
              <a:cs typeface="Arial" panose="020B0604020202020204" pitchFamily="34" charset="0"/>
            </a:endParaRPr>
          </a:p>
          <a:p>
            <a:pPr algn="just"/>
            <a:endParaRPr lang="es-CL" sz="1089" dirty="0" smtClean="0">
              <a:latin typeface="Arial" panose="020B0604020202020204" pitchFamily="34" charset="0"/>
              <a:cs typeface="Arial" panose="020B0604020202020204" pitchFamily="34" charset="0"/>
            </a:endParaRPr>
          </a:p>
          <a:p>
            <a:pPr algn="just"/>
            <a:r>
              <a:rPr lang="es-CL" sz="1089" dirty="0" smtClean="0">
                <a:latin typeface="Arial" panose="020B0604020202020204" pitchFamily="34" charset="0"/>
                <a:cs typeface="Arial" panose="020B0604020202020204" pitchFamily="34" charset="0"/>
              </a:rPr>
              <a:t>46</a:t>
            </a:r>
            <a:endParaRPr lang="es-CL" sz="1089" dirty="0">
              <a:latin typeface="Arial" panose="020B0604020202020204" pitchFamily="34" charset="0"/>
              <a:cs typeface="Arial" panose="020B0604020202020204" pitchFamily="34" charset="0"/>
            </a:endParaRPr>
          </a:p>
          <a:p>
            <a:pPr algn="just"/>
            <a:endParaRPr lang="es-CL" sz="1089" dirty="0">
              <a:latin typeface="Arial" panose="020B0604020202020204" pitchFamily="34" charset="0"/>
              <a:cs typeface="Arial" panose="020B0604020202020204" pitchFamily="34" charset="0"/>
            </a:endParaRPr>
          </a:p>
          <a:p>
            <a:pPr algn="just"/>
            <a:endParaRPr lang="es-CL" sz="1089"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60091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6253447" y="952379"/>
            <a:ext cx="5390866" cy="369332"/>
          </a:xfrm>
          <a:prstGeom prst="rect">
            <a:avLst/>
          </a:prstGeom>
          <a:noFill/>
        </p:spPr>
        <p:txBody>
          <a:bodyPr wrap="square" rtlCol="0">
            <a:spAutoFit/>
          </a:bodyPr>
          <a:lstStyle/>
          <a:p>
            <a:r>
              <a:rPr lang="es-CL" b="1" dirty="0"/>
              <a:t>PATIO EXTENSIÓN ESCUELA</a:t>
            </a:r>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83930" y="169694"/>
            <a:ext cx="3249408" cy="2437057"/>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77884" y="2877247"/>
            <a:ext cx="4970996" cy="3728245"/>
          </a:xfrm>
          <a:prstGeom prst="rect">
            <a:avLst/>
          </a:prstGeom>
        </p:spPr>
      </p:pic>
      <p:pic>
        <p:nvPicPr>
          <p:cNvPr id="12" name="Imagen 11"/>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rot="16200000">
            <a:off x="988688" y="3727850"/>
            <a:ext cx="4403168" cy="1352113"/>
          </a:xfrm>
          <a:prstGeom prst="rect">
            <a:avLst/>
          </a:prstGeom>
        </p:spPr>
      </p:pic>
      <p:sp>
        <p:nvSpPr>
          <p:cNvPr id="9" name="CuadroTexto 8"/>
          <p:cNvSpPr txBox="1"/>
          <p:nvPr/>
        </p:nvSpPr>
        <p:spPr>
          <a:xfrm>
            <a:off x="6233338" y="1388223"/>
            <a:ext cx="2924450" cy="1265603"/>
          </a:xfrm>
          <a:prstGeom prst="rect">
            <a:avLst/>
          </a:prstGeom>
          <a:noFill/>
        </p:spPr>
        <p:txBody>
          <a:bodyPr wrap="square" rtlCol="0">
            <a:spAutoFit/>
          </a:bodyPr>
          <a:lstStyle/>
          <a:p>
            <a:pPr algn="just"/>
            <a:r>
              <a:rPr lang="es-CL" sz="1089" dirty="0">
                <a:latin typeface="Arial" panose="020B0604020202020204" pitchFamily="34" charset="0"/>
                <a:cs typeface="Arial" panose="020B0604020202020204" pitchFamily="34" charset="0"/>
              </a:rPr>
              <a:t>Se crea un patio relacionado a la escuela, con un programa de </a:t>
            </a:r>
            <a:r>
              <a:rPr lang="es-CL" sz="1089" dirty="0" err="1">
                <a:latin typeface="Arial" panose="020B0604020202020204" pitchFamily="34" charset="0"/>
                <a:cs typeface="Arial" panose="020B0604020202020204" pitchFamily="34" charset="0"/>
              </a:rPr>
              <a:t>multicancha</a:t>
            </a:r>
            <a:r>
              <a:rPr lang="es-CL" sz="1089" dirty="0">
                <a:latin typeface="Arial" panose="020B0604020202020204" pitchFamily="34" charset="0"/>
                <a:cs typeface="Arial" panose="020B0604020202020204" pitchFamily="34" charset="0"/>
              </a:rPr>
              <a:t> y camarines, se crea por tres bordes, uno duro con un zócalo de baños y camarines, un segundo curvo, relacionado con lo próximo de la cancha, y un en pendiente que proviene de los muelles enfrentados</a:t>
            </a:r>
          </a:p>
        </p:txBody>
      </p:sp>
      <p:sp>
        <p:nvSpPr>
          <p:cNvPr id="2" name="Marcador de número de diapositiva 1"/>
          <p:cNvSpPr>
            <a:spLocks noGrp="1"/>
          </p:cNvSpPr>
          <p:nvPr>
            <p:ph type="sldNum" sz="quarter" idx="12"/>
          </p:nvPr>
        </p:nvSpPr>
        <p:spPr/>
        <p:txBody>
          <a:bodyPr/>
          <a:lstStyle/>
          <a:p>
            <a:fld id="{0E61FBEB-4997-4370-9208-E2699A9F876D}" type="slidenum">
              <a:rPr lang="es-CL" smtClean="0"/>
              <a:t>30</a:t>
            </a:fld>
            <a:endParaRPr lang="es-CL"/>
          </a:p>
        </p:txBody>
      </p:sp>
      <p:sp>
        <p:nvSpPr>
          <p:cNvPr id="11" name="Elipse 10"/>
          <p:cNvSpPr/>
          <p:nvPr/>
        </p:nvSpPr>
        <p:spPr>
          <a:xfrm>
            <a:off x="2983930" y="3506617"/>
            <a:ext cx="745957" cy="721926"/>
          </a:xfrm>
          <a:prstGeom prst="ellipse">
            <a:avLst/>
          </a:prstGeom>
          <a:noFill/>
          <a:ln w="635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633"/>
          </a:p>
        </p:txBody>
      </p:sp>
    </p:spTree>
    <p:extLst>
      <p:ext uri="{BB962C8B-B14F-4D97-AF65-F5344CB8AC3E}">
        <p14:creationId xmlns:p14="http://schemas.microsoft.com/office/powerpoint/2010/main" val="256431793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3349484" y="52428"/>
            <a:ext cx="4909167" cy="2958160"/>
          </a:xfrm>
          <a:prstGeom prst="rect">
            <a:avLst/>
          </a:prstGeom>
        </p:spPr>
      </p:pic>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49484" y="3080546"/>
            <a:ext cx="4909167" cy="3681874"/>
          </a:xfrm>
          <a:prstGeom prst="rect">
            <a:avLst/>
          </a:prstGeom>
        </p:spPr>
      </p:pic>
      <p:sp>
        <p:nvSpPr>
          <p:cNvPr id="2" name="Marcador de número de diapositiva 1"/>
          <p:cNvSpPr>
            <a:spLocks noGrp="1"/>
          </p:cNvSpPr>
          <p:nvPr>
            <p:ph type="sldNum" sz="quarter" idx="12"/>
          </p:nvPr>
        </p:nvSpPr>
        <p:spPr/>
        <p:txBody>
          <a:bodyPr/>
          <a:lstStyle/>
          <a:p>
            <a:fld id="{0E61FBEB-4997-4370-9208-E2699A9F876D}" type="slidenum">
              <a:rPr lang="es-CL" smtClean="0"/>
              <a:t>31</a:t>
            </a:fld>
            <a:endParaRPr lang="es-CL"/>
          </a:p>
        </p:txBody>
      </p:sp>
    </p:spTree>
    <p:extLst>
      <p:ext uri="{BB962C8B-B14F-4D97-AF65-F5344CB8AC3E}">
        <p14:creationId xmlns:p14="http://schemas.microsoft.com/office/powerpoint/2010/main" val="357396996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0E61FBEB-4997-4370-9208-E2699A9F876D}" type="slidenum">
              <a:rPr lang="es-CL" smtClean="0"/>
              <a:t>32</a:t>
            </a:fld>
            <a:endParaRPr lang="es-CL"/>
          </a:p>
        </p:txBody>
      </p:sp>
      <p:pic>
        <p:nvPicPr>
          <p:cNvPr id="6"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27339" y="3012870"/>
            <a:ext cx="5017597" cy="3763198"/>
          </a:xfrm>
          <a:prstGeom prst="rect">
            <a:avLst/>
          </a:prstGeom>
        </p:spPr>
      </p:pic>
      <p:pic>
        <p:nvPicPr>
          <p:cNvPr id="5" name="Imagen 4"/>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227339" y="83674"/>
            <a:ext cx="5017597" cy="2885340"/>
          </a:xfrm>
          <a:prstGeom prst="rect">
            <a:avLst/>
          </a:prstGeom>
        </p:spPr>
      </p:pic>
    </p:spTree>
    <p:extLst>
      <p:ext uri="{BB962C8B-B14F-4D97-AF65-F5344CB8AC3E}">
        <p14:creationId xmlns:p14="http://schemas.microsoft.com/office/powerpoint/2010/main" val="353472028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to 4"/>
          <p:cNvGraphicFramePr>
            <a:graphicFrameLocks noChangeAspect="1"/>
          </p:cNvGraphicFramePr>
          <p:nvPr>
            <p:extLst>
              <p:ext uri="{D42A27DB-BD31-4B8C-83A1-F6EECF244321}">
                <p14:modId xmlns:p14="http://schemas.microsoft.com/office/powerpoint/2010/main" val="3020731457"/>
              </p:ext>
            </p:extLst>
          </p:nvPr>
        </p:nvGraphicFramePr>
        <p:xfrm>
          <a:off x="172525" y="769383"/>
          <a:ext cx="16685649" cy="6807785"/>
        </p:xfrm>
        <a:graphic>
          <a:graphicData uri="http://schemas.openxmlformats.org/presentationml/2006/ole">
            <mc:AlternateContent xmlns:mc="http://schemas.openxmlformats.org/markup-compatibility/2006">
              <mc:Choice xmlns:v="urn:schemas-microsoft-com:vml" Requires="v">
                <p:oleObj spid="_x0000_s6223" name="AutoCAD Drawing" r:id="rId3" imgW="12230280" imgH="4991040" progId="AutoCAD.Drawing.18">
                  <p:embed/>
                </p:oleObj>
              </mc:Choice>
              <mc:Fallback>
                <p:oleObj name="AutoCAD Drawing" r:id="rId3" imgW="12230280" imgH="4991040" progId="AutoCAD.Drawing.18">
                  <p:embed/>
                  <p:pic>
                    <p:nvPicPr>
                      <p:cNvPr id="0" name=""/>
                      <p:cNvPicPr/>
                      <p:nvPr/>
                    </p:nvPicPr>
                    <p:blipFill>
                      <a:blip r:embed="rId4"/>
                      <a:stretch>
                        <a:fillRect/>
                      </a:stretch>
                    </p:blipFill>
                    <p:spPr>
                      <a:xfrm>
                        <a:off x="172525" y="769383"/>
                        <a:ext cx="16685649" cy="6807785"/>
                      </a:xfrm>
                      <a:prstGeom prst="rect">
                        <a:avLst/>
                      </a:prstGeom>
                    </p:spPr>
                  </p:pic>
                </p:oleObj>
              </mc:Fallback>
            </mc:AlternateContent>
          </a:graphicData>
        </a:graphic>
      </p:graphicFrame>
      <p:graphicFrame>
        <p:nvGraphicFramePr>
          <p:cNvPr id="6" name="Objeto 5"/>
          <p:cNvGraphicFramePr>
            <a:graphicFrameLocks noChangeAspect="1"/>
          </p:cNvGraphicFramePr>
          <p:nvPr>
            <p:extLst>
              <p:ext uri="{D42A27DB-BD31-4B8C-83A1-F6EECF244321}">
                <p14:modId xmlns:p14="http://schemas.microsoft.com/office/powerpoint/2010/main" val="3278960308"/>
              </p:ext>
            </p:extLst>
          </p:nvPr>
        </p:nvGraphicFramePr>
        <p:xfrm>
          <a:off x="-5109013" y="2080810"/>
          <a:ext cx="19527612" cy="7967313"/>
        </p:xfrm>
        <a:graphic>
          <a:graphicData uri="http://schemas.openxmlformats.org/presentationml/2006/ole">
            <mc:AlternateContent xmlns:mc="http://schemas.openxmlformats.org/markup-compatibility/2006">
              <mc:Choice xmlns:v="urn:schemas-microsoft-com:vml" Requires="v">
                <p:oleObj spid="_x0000_s6224" name="AutoCAD Drawing" r:id="rId5" imgW="12230280" imgH="4991040" progId="AutoCAD.Drawing.18">
                  <p:embed/>
                </p:oleObj>
              </mc:Choice>
              <mc:Fallback>
                <p:oleObj name="AutoCAD Drawing" r:id="rId5" imgW="12230280" imgH="4991040" progId="AutoCAD.Drawing.18">
                  <p:embed/>
                  <p:pic>
                    <p:nvPicPr>
                      <p:cNvPr id="0" name=""/>
                      <p:cNvPicPr/>
                      <p:nvPr/>
                    </p:nvPicPr>
                    <p:blipFill>
                      <a:blip r:embed="rId6"/>
                      <a:stretch>
                        <a:fillRect/>
                      </a:stretch>
                    </p:blipFill>
                    <p:spPr>
                      <a:xfrm>
                        <a:off x="-5109013" y="2080810"/>
                        <a:ext cx="19527612" cy="7967313"/>
                      </a:xfrm>
                      <a:prstGeom prst="rect">
                        <a:avLst/>
                      </a:prstGeom>
                    </p:spPr>
                  </p:pic>
                </p:oleObj>
              </mc:Fallback>
            </mc:AlternateContent>
          </a:graphicData>
        </a:graphic>
      </p:graphicFrame>
      <p:sp>
        <p:nvSpPr>
          <p:cNvPr id="4" name="Marcador de número de diapositiva 3"/>
          <p:cNvSpPr>
            <a:spLocks noGrp="1"/>
          </p:cNvSpPr>
          <p:nvPr>
            <p:ph type="sldNum" sz="quarter" idx="12"/>
          </p:nvPr>
        </p:nvSpPr>
        <p:spPr/>
        <p:txBody>
          <a:bodyPr/>
          <a:lstStyle/>
          <a:p>
            <a:fld id="{0E61FBEB-4997-4370-9208-E2699A9F876D}" type="slidenum">
              <a:rPr lang="es-CL" smtClean="0"/>
              <a:t>33</a:t>
            </a:fld>
            <a:endParaRPr lang="es-CL"/>
          </a:p>
        </p:txBody>
      </p:sp>
      <p:graphicFrame>
        <p:nvGraphicFramePr>
          <p:cNvPr id="7" name="Objeto 6"/>
          <p:cNvGraphicFramePr>
            <a:graphicFrameLocks noChangeAspect="1"/>
          </p:cNvGraphicFramePr>
          <p:nvPr>
            <p:extLst>
              <p:ext uri="{D42A27DB-BD31-4B8C-83A1-F6EECF244321}">
                <p14:modId xmlns:p14="http://schemas.microsoft.com/office/powerpoint/2010/main" val="3817158369"/>
              </p:ext>
            </p:extLst>
          </p:nvPr>
        </p:nvGraphicFramePr>
        <p:xfrm>
          <a:off x="1148331" y="-422404"/>
          <a:ext cx="9752752" cy="3979146"/>
        </p:xfrm>
        <a:graphic>
          <a:graphicData uri="http://schemas.openxmlformats.org/presentationml/2006/ole">
            <mc:AlternateContent xmlns:mc="http://schemas.openxmlformats.org/markup-compatibility/2006">
              <mc:Choice xmlns:v="urn:schemas-microsoft-com:vml" Requires="v">
                <p:oleObj spid="_x0000_s6225" name="AutoCAD Drawing" r:id="rId7" imgW="12230280" imgH="4991040" progId="AutoCAD.Drawing.18">
                  <p:embed/>
                </p:oleObj>
              </mc:Choice>
              <mc:Fallback>
                <p:oleObj name="AutoCAD Drawing" r:id="rId7" imgW="12230280" imgH="4991040" progId="AutoCAD.Drawing.18">
                  <p:embed/>
                  <p:pic>
                    <p:nvPicPr>
                      <p:cNvPr id="0" name=""/>
                      <p:cNvPicPr/>
                      <p:nvPr/>
                    </p:nvPicPr>
                    <p:blipFill>
                      <a:blip r:embed="rId8"/>
                      <a:stretch>
                        <a:fillRect/>
                      </a:stretch>
                    </p:blipFill>
                    <p:spPr>
                      <a:xfrm>
                        <a:off x="1148331" y="-422404"/>
                        <a:ext cx="9752752" cy="3979146"/>
                      </a:xfrm>
                      <a:prstGeom prst="rect">
                        <a:avLst/>
                      </a:prstGeom>
                    </p:spPr>
                  </p:pic>
                </p:oleObj>
              </mc:Fallback>
            </mc:AlternateContent>
          </a:graphicData>
        </a:graphic>
      </p:graphicFrame>
      <p:sp>
        <p:nvSpPr>
          <p:cNvPr id="8" name="CuadroTexto 7"/>
          <p:cNvSpPr txBox="1"/>
          <p:nvPr/>
        </p:nvSpPr>
        <p:spPr>
          <a:xfrm>
            <a:off x="4788133" y="43518"/>
            <a:ext cx="5901935" cy="259943"/>
          </a:xfrm>
          <a:prstGeom prst="rect">
            <a:avLst/>
          </a:prstGeom>
          <a:noFill/>
        </p:spPr>
        <p:txBody>
          <a:bodyPr wrap="square" rtlCol="0">
            <a:spAutoFit/>
          </a:bodyPr>
          <a:lstStyle/>
          <a:p>
            <a:r>
              <a:rPr lang="es-CL" sz="1089" dirty="0">
                <a:latin typeface="Arial" panose="020B0604020202020204" pitchFamily="34" charset="0"/>
                <a:cs typeface="Arial" panose="020B0604020202020204" pitchFamily="34" charset="0"/>
              </a:rPr>
              <a:t>PLANOS PATIO EXTENSIÓN ESCUELA, CAMARINES Y BAÑOS.</a:t>
            </a:r>
          </a:p>
        </p:txBody>
      </p:sp>
    </p:spTree>
    <p:extLst>
      <p:ext uri="{BB962C8B-B14F-4D97-AF65-F5344CB8AC3E}">
        <p14:creationId xmlns:p14="http://schemas.microsoft.com/office/powerpoint/2010/main" val="227375400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0E61FBEB-4997-4370-9208-E2699A9F876D}" type="slidenum">
              <a:rPr lang="es-CL" smtClean="0"/>
              <a:t>34</a:t>
            </a:fld>
            <a:endParaRPr lang="es-CL"/>
          </a:p>
        </p:txBody>
      </p:sp>
      <p:graphicFrame>
        <p:nvGraphicFramePr>
          <p:cNvPr id="5" name="Objeto 4"/>
          <p:cNvGraphicFramePr>
            <a:graphicFrameLocks noChangeAspect="1"/>
          </p:cNvGraphicFramePr>
          <p:nvPr>
            <p:extLst>
              <p:ext uri="{D42A27DB-BD31-4B8C-83A1-F6EECF244321}">
                <p14:modId xmlns:p14="http://schemas.microsoft.com/office/powerpoint/2010/main" val="4094258400"/>
              </p:ext>
            </p:extLst>
          </p:nvPr>
        </p:nvGraphicFramePr>
        <p:xfrm>
          <a:off x="-3580724" y="525972"/>
          <a:ext cx="18371155" cy="7495476"/>
        </p:xfrm>
        <a:graphic>
          <a:graphicData uri="http://schemas.openxmlformats.org/presentationml/2006/ole">
            <mc:AlternateContent xmlns:mc="http://schemas.openxmlformats.org/markup-compatibility/2006">
              <mc:Choice xmlns:v="urn:schemas-microsoft-com:vml" Requires="v">
                <p:oleObj spid="_x0000_s7196" name="AutoCAD Drawing" r:id="rId3" imgW="12230280" imgH="4991040" progId="AutoCAD.Drawing.18">
                  <p:embed/>
                </p:oleObj>
              </mc:Choice>
              <mc:Fallback>
                <p:oleObj name="AutoCAD Drawing" r:id="rId3" imgW="12230280" imgH="4991040" progId="AutoCAD.Drawing.18">
                  <p:embed/>
                  <p:pic>
                    <p:nvPicPr>
                      <p:cNvPr id="0" name=""/>
                      <p:cNvPicPr/>
                      <p:nvPr/>
                    </p:nvPicPr>
                    <p:blipFill>
                      <a:blip r:embed="rId4"/>
                      <a:stretch>
                        <a:fillRect/>
                      </a:stretch>
                    </p:blipFill>
                    <p:spPr>
                      <a:xfrm>
                        <a:off x="-3580724" y="525972"/>
                        <a:ext cx="18371155" cy="7495476"/>
                      </a:xfrm>
                      <a:prstGeom prst="rect">
                        <a:avLst/>
                      </a:prstGeom>
                    </p:spPr>
                  </p:pic>
                </p:oleObj>
              </mc:Fallback>
            </mc:AlternateContent>
          </a:graphicData>
        </a:graphic>
      </p:graphicFrame>
      <p:sp>
        <p:nvSpPr>
          <p:cNvPr id="7" name="CuadroTexto 6"/>
          <p:cNvSpPr txBox="1"/>
          <p:nvPr/>
        </p:nvSpPr>
        <p:spPr>
          <a:xfrm>
            <a:off x="5241016" y="98419"/>
            <a:ext cx="3902983" cy="259943"/>
          </a:xfrm>
          <a:prstGeom prst="rect">
            <a:avLst/>
          </a:prstGeom>
          <a:noFill/>
        </p:spPr>
        <p:txBody>
          <a:bodyPr wrap="square" rtlCol="0">
            <a:spAutoFit/>
          </a:bodyPr>
          <a:lstStyle/>
          <a:p>
            <a:r>
              <a:rPr lang="es-CL" sz="1089" dirty="0">
                <a:latin typeface="Arial" panose="020B0604020202020204" pitchFamily="34" charset="0"/>
                <a:cs typeface="Arial" panose="020B0604020202020204" pitchFamily="34" charset="0"/>
              </a:rPr>
              <a:t>DETALLE CONSTRUCTIVO DE CAMARINES Y BAÑOS.</a:t>
            </a:r>
          </a:p>
        </p:txBody>
      </p:sp>
    </p:spTree>
    <p:extLst>
      <p:ext uri="{BB962C8B-B14F-4D97-AF65-F5344CB8AC3E}">
        <p14:creationId xmlns:p14="http://schemas.microsoft.com/office/powerpoint/2010/main" val="386218833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6933473" y="906237"/>
            <a:ext cx="5390866" cy="369332"/>
          </a:xfrm>
          <a:prstGeom prst="rect">
            <a:avLst/>
          </a:prstGeom>
          <a:noFill/>
        </p:spPr>
        <p:txBody>
          <a:bodyPr wrap="square" rtlCol="0">
            <a:spAutoFit/>
          </a:bodyPr>
          <a:lstStyle/>
          <a:p>
            <a:r>
              <a:rPr lang="es-CL" b="1" dirty="0"/>
              <a:t>PATIO DE LA CANCHA</a:t>
            </a:r>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2592" y="1307795"/>
            <a:ext cx="6731408" cy="5048556"/>
          </a:xfrm>
          <a:prstGeom prst="rect">
            <a:avLst/>
          </a:prstGeom>
        </p:spPr>
      </p:pic>
      <p:sp>
        <p:nvSpPr>
          <p:cNvPr id="2" name="Marcador de número de diapositiva 1"/>
          <p:cNvSpPr>
            <a:spLocks noGrp="1"/>
          </p:cNvSpPr>
          <p:nvPr>
            <p:ph type="sldNum" sz="quarter" idx="12"/>
          </p:nvPr>
        </p:nvSpPr>
        <p:spPr/>
        <p:txBody>
          <a:bodyPr/>
          <a:lstStyle/>
          <a:p>
            <a:fld id="{0E61FBEB-4997-4370-9208-E2699A9F876D}" type="slidenum">
              <a:rPr lang="es-CL" smtClean="0"/>
              <a:t>35</a:t>
            </a:fld>
            <a:endParaRPr lang="es-CL"/>
          </a:p>
        </p:txBody>
      </p:sp>
    </p:spTree>
    <p:extLst>
      <p:ext uri="{BB962C8B-B14F-4D97-AF65-F5344CB8AC3E}">
        <p14:creationId xmlns:p14="http://schemas.microsoft.com/office/powerpoint/2010/main" val="209961378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to 5"/>
          <p:cNvGraphicFramePr>
            <a:graphicFrameLocks noChangeAspect="1"/>
          </p:cNvGraphicFramePr>
          <p:nvPr>
            <p:extLst>
              <p:ext uri="{D42A27DB-BD31-4B8C-83A1-F6EECF244321}">
                <p14:modId xmlns:p14="http://schemas.microsoft.com/office/powerpoint/2010/main" val="1286894776"/>
              </p:ext>
            </p:extLst>
          </p:nvPr>
        </p:nvGraphicFramePr>
        <p:xfrm>
          <a:off x="-5436208" y="1789085"/>
          <a:ext cx="20658823" cy="8428850"/>
        </p:xfrm>
        <a:graphic>
          <a:graphicData uri="http://schemas.openxmlformats.org/presentationml/2006/ole">
            <mc:AlternateContent xmlns:mc="http://schemas.openxmlformats.org/markup-compatibility/2006">
              <mc:Choice xmlns:v="urn:schemas-microsoft-com:vml" Requires="v">
                <p:oleObj spid="_x0000_s8220" name="AutoCAD Drawing" r:id="rId3" imgW="12230280" imgH="4991040" progId="AutoCAD.Drawing.18">
                  <p:embed/>
                </p:oleObj>
              </mc:Choice>
              <mc:Fallback>
                <p:oleObj name="AutoCAD Drawing" r:id="rId3" imgW="12230280" imgH="4991040" progId="AutoCAD.Drawing.18">
                  <p:embed/>
                  <p:pic>
                    <p:nvPicPr>
                      <p:cNvPr id="0" name=""/>
                      <p:cNvPicPr/>
                      <p:nvPr/>
                    </p:nvPicPr>
                    <p:blipFill>
                      <a:blip r:embed="rId4"/>
                      <a:stretch>
                        <a:fillRect/>
                      </a:stretch>
                    </p:blipFill>
                    <p:spPr>
                      <a:xfrm>
                        <a:off x="-5436208" y="1789085"/>
                        <a:ext cx="20658823" cy="8428850"/>
                      </a:xfrm>
                      <a:prstGeom prst="rect">
                        <a:avLst/>
                      </a:prstGeom>
                    </p:spPr>
                  </p:pic>
                </p:oleObj>
              </mc:Fallback>
            </mc:AlternateContent>
          </a:graphicData>
        </a:graphic>
      </p:graphicFrame>
      <p:pic>
        <p:nvPicPr>
          <p:cNvPr id="4" name="Imagen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44698" y="58404"/>
            <a:ext cx="3828962" cy="2871720"/>
          </a:xfrm>
          <a:prstGeom prst="rect">
            <a:avLst/>
          </a:prstGeom>
        </p:spPr>
      </p:pic>
      <p:pic>
        <p:nvPicPr>
          <p:cNvPr id="5" name="Imagen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313867" y="89797"/>
            <a:ext cx="2888653" cy="2166490"/>
          </a:xfrm>
          <a:prstGeom prst="rect">
            <a:avLst/>
          </a:prstGeom>
        </p:spPr>
      </p:pic>
      <p:sp>
        <p:nvSpPr>
          <p:cNvPr id="2" name="Marcador de número de diapositiva 1"/>
          <p:cNvSpPr>
            <a:spLocks noGrp="1"/>
          </p:cNvSpPr>
          <p:nvPr>
            <p:ph type="sldNum" sz="quarter" idx="12"/>
          </p:nvPr>
        </p:nvSpPr>
        <p:spPr/>
        <p:txBody>
          <a:bodyPr/>
          <a:lstStyle/>
          <a:p>
            <a:fld id="{0E61FBEB-4997-4370-9208-E2699A9F876D}" type="slidenum">
              <a:rPr lang="es-CL" smtClean="0"/>
              <a:t>36</a:t>
            </a:fld>
            <a:endParaRPr lang="es-CL"/>
          </a:p>
        </p:txBody>
      </p:sp>
      <p:sp>
        <p:nvSpPr>
          <p:cNvPr id="7" name="CuadroTexto 6"/>
          <p:cNvSpPr txBox="1"/>
          <p:nvPr/>
        </p:nvSpPr>
        <p:spPr>
          <a:xfrm>
            <a:off x="6399523" y="4997501"/>
            <a:ext cx="2631959" cy="1265603"/>
          </a:xfrm>
          <a:prstGeom prst="rect">
            <a:avLst/>
          </a:prstGeom>
          <a:noFill/>
        </p:spPr>
        <p:txBody>
          <a:bodyPr wrap="square" rtlCol="0">
            <a:spAutoFit/>
          </a:bodyPr>
          <a:lstStyle/>
          <a:p>
            <a:pPr algn="just"/>
            <a:r>
              <a:rPr lang="es-CL" sz="1089" dirty="0">
                <a:latin typeface="Arial" panose="020B0604020202020204" pitchFamily="34" charset="0"/>
                <a:cs typeface="Arial" panose="020B0604020202020204" pitchFamily="34" charset="0"/>
              </a:rPr>
              <a:t>El patio de la cancha se construye mediante dos muelles que se orientan hacia un patio central del juego y una pendiente proveniente de la calle. Formando un lugar con condición de estadio que mira hacia lo lejano y al borde horizonte.</a:t>
            </a:r>
          </a:p>
        </p:txBody>
      </p:sp>
      <p:pic>
        <p:nvPicPr>
          <p:cNvPr id="10" name="Imagen 9"/>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rot="16200000">
            <a:off x="699859" y="3890783"/>
            <a:ext cx="4403168" cy="1352113"/>
          </a:xfrm>
          <a:prstGeom prst="rect">
            <a:avLst/>
          </a:prstGeom>
        </p:spPr>
      </p:pic>
      <p:sp>
        <p:nvSpPr>
          <p:cNvPr id="11" name="Elipse 10"/>
          <p:cNvSpPr/>
          <p:nvPr/>
        </p:nvSpPr>
        <p:spPr>
          <a:xfrm>
            <a:off x="2639094" y="4931915"/>
            <a:ext cx="461541" cy="467025"/>
          </a:xfrm>
          <a:prstGeom prst="ellipse">
            <a:avLst/>
          </a:prstGeom>
          <a:noFill/>
          <a:ln w="635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633"/>
          </a:p>
        </p:txBody>
      </p:sp>
    </p:spTree>
    <p:extLst>
      <p:ext uri="{BB962C8B-B14F-4D97-AF65-F5344CB8AC3E}">
        <p14:creationId xmlns:p14="http://schemas.microsoft.com/office/powerpoint/2010/main" val="253332588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p:cNvGraphicFramePr>
            <a:graphicFrameLocks noChangeAspect="1"/>
          </p:cNvGraphicFramePr>
          <p:nvPr>
            <p:extLst>
              <p:ext uri="{D42A27DB-BD31-4B8C-83A1-F6EECF244321}">
                <p14:modId xmlns:p14="http://schemas.microsoft.com/office/powerpoint/2010/main" val="2487124179"/>
              </p:ext>
            </p:extLst>
          </p:nvPr>
        </p:nvGraphicFramePr>
        <p:xfrm>
          <a:off x="-4939610" y="1326058"/>
          <a:ext cx="21702050" cy="8854489"/>
        </p:xfrm>
        <a:graphic>
          <a:graphicData uri="http://schemas.openxmlformats.org/presentationml/2006/ole">
            <mc:AlternateContent xmlns:mc="http://schemas.openxmlformats.org/markup-compatibility/2006">
              <mc:Choice xmlns:v="urn:schemas-microsoft-com:vml" Requires="v">
                <p:oleObj spid="_x0000_s5191" name="AutoCAD Drawing" r:id="rId3" imgW="12230280" imgH="4991040" progId="AutoCAD.Drawing.18">
                  <p:embed/>
                </p:oleObj>
              </mc:Choice>
              <mc:Fallback>
                <p:oleObj name="AutoCAD Drawing" r:id="rId3" imgW="12230280" imgH="4991040" progId="AutoCAD.Drawing.18">
                  <p:embed/>
                  <p:pic>
                    <p:nvPicPr>
                      <p:cNvPr id="0" name=""/>
                      <p:cNvPicPr/>
                      <p:nvPr/>
                    </p:nvPicPr>
                    <p:blipFill>
                      <a:blip r:embed="rId4"/>
                      <a:stretch>
                        <a:fillRect/>
                      </a:stretch>
                    </p:blipFill>
                    <p:spPr>
                      <a:xfrm>
                        <a:off x="-4939610" y="1326058"/>
                        <a:ext cx="21702050" cy="8854489"/>
                      </a:xfrm>
                      <a:prstGeom prst="rect">
                        <a:avLst/>
                      </a:prstGeom>
                    </p:spPr>
                  </p:pic>
                </p:oleObj>
              </mc:Fallback>
            </mc:AlternateContent>
          </a:graphicData>
        </a:graphic>
      </p:graphicFrame>
      <p:sp>
        <p:nvSpPr>
          <p:cNvPr id="6" name="CuadroTexto 5"/>
          <p:cNvSpPr txBox="1"/>
          <p:nvPr/>
        </p:nvSpPr>
        <p:spPr>
          <a:xfrm>
            <a:off x="6886796" y="0"/>
            <a:ext cx="5390866" cy="369332"/>
          </a:xfrm>
          <a:prstGeom prst="rect">
            <a:avLst/>
          </a:prstGeom>
          <a:noFill/>
        </p:spPr>
        <p:txBody>
          <a:bodyPr wrap="square" rtlCol="0">
            <a:spAutoFit/>
          </a:bodyPr>
          <a:lstStyle/>
          <a:p>
            <a:r>
              <a:rPr lang="es-CL" b="1" dirty="0"/>
              <a:t>PATIO ALBERCONES</a:t>
            </a:r>
          </a:p>
        </p:txBody>
      </p:sp>
      <p:pic>
        <p:nvPicPr>
          <p:cNvPr id="7" name="Imagen 6"/>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187444" y="2565505"/>
            <a:ext cx="2024599" cy="1030052"/>
          </a:xfrm>
          <a:prstGeom prst="rect">
            <a:avLst/>
          </a:prstGeom>
        </p:spPr>
      </p:pic>
      <p:pic>
        <p:nvPicPr>
          <p:cNvPr id="8" name="Imagen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099571" y="51653"/>
            <a:ext cx="4759105" cy="2269499"/>
          </a:xfrm>
          <a:prstGeom prst="rect">
            <a:avLst/>
          </a:prstGeom>
        </p:spPr>
      </p:pic>
      <p:sp>
        <p:nvSpPr>
          <p:cNvPr id="2" name="Marcador de número de diapositiva 1"/>
          <p:cNvSpPr>
            <a:spLocks noGrp="1"/>
          </p:cNvSpPr>
          <p:nvPr>
            <p:ph type="sldNum" sz="quarter" idx="12"/>
          </p:nvPr>
        </p:nvSpPr>
        <p:spPr/>
        <p:txBody>
          <a:bodyPr/>
          <a:lstStyle/>
          <a:p>
            <a:fld id="{0E61FBEB-4997-4370-9208-E2699A9F876D}" type="slidenum">
              <a:rPr lang="es-CL" smtClean="0"/>
              <a:t>37</a:t>
            </a:fld>
            <a:endParaRPr lang="es-CL"/>
          </a:p>
        </p:txBody>
      </p:sp>
      <p:pic>
        <p:nvPicPr>
          <p:cNvPr id="11" name="Imagen 10"/>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rot="16200000">
            <a:off x="469654" y="3909125"/>
            <a:ext cx="4403168" cy="1352113"/>
          </a:xfrm>
          <a:prstGeom prst="rect">
            <a:avLst/>
          </a:prstGeom>
        </p:spPr>
      </p:pic>
      <p:sp>
        <p:nvSpPr>
          <p:cNvPr id="12" name="Elipse 11"/>
          <p:cNvSpPr/>
          <p:nvPr/>
        </p:nvSpPr>
        <p:spPr>
          <a:xfrm>
            <a:off x="2408889" y="4635093"/>
            <a:ext cx="584088" cy="601716"/>
          </a:xfrm>
          <a:prstGeom prst="ellipse">
            <a:avLst/>
          </a:prstGeom>
          <a:noFill/>
          <a:ln w="635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633"/>
          </a:p>
        </p:txBody>
      </p:sp>
      <p:sp>
        <p:nvSpPr>
          <p:cNvPr id="9" name="CuadroTexto 8"/>
          <p:cNvSpPr txBox="1"/>
          <p:nvPr/>
        </p:nvSpPr>
        <p:spPr>
          <a:xfrm>
            <a:off x="6886796" y="247531"/>
            <a:ext cx="2155772" cy="2308324"/>
          </a:xfrm>
          <a:prstGeom prst="rect">
            <a:avLst/>
          </a:prstGeom>
          <a:noFill/>
        </p:spPr>
        <p:txBody>
          <a:bodyPr wrap="square" rtlCol="0">
            <a:spAutoFit/>
          </a:bodyPr>
          <a:lstStyle/>
          <a:p>
            <a:pPr algn="just"/>
            <a:r>
              <a:rPr lang="es-CL" sz="1200" dirty="0" smtClean="0">
                <a:latin typeface="Arial" panose="020B0604020202020204" pitchFamily="34" charset="0"/>
                <a:cs typeface="Arial" panose="020B0604020202020204" pitchFamily="34" charset="0"/>
              </a:rPr>
              <a:t>Los </a:t>
            </a:r>
            <a:r>
              <a:rPr lang="es-CL" sz="1200" dirty="0" err="1" smtClean="0">
                <a:latin typeface="Arial" panose="020B0604020202020204" pitchFamily="34" charset="0"/>
                <a:cs typeface="Arial" panose="020B0604020202020204" pitchFamily="34" charset="0"/>
              </a:rPr>
              <a:t>albercones</a:t>
            </a:r>
            <a:r>
              <a:rPr lang="es-CL" sz="1200" dirty="0" smtClean="0">
                <a:latin typeface="Arial" panose="020B0604020202020204" pitchFamily="34" charset="0"/>
                <a:cs typeface="Arial" panose="020B0604020202020204" pitchFamily="34" charset="0"/>
              </a:rPr>
              <a:t> están emplazados hacia el sur y protegidos por las sombras de los muelles. Se construyen mediante tres piscinas, una superior que recibe el agua del río, que sube mediante una bomba de ariete, una segunda con plantas que tratan el agua, y una inferior que mantiene el agua limpia.</a:t>
            </a:r>
            <a:endParaRPr lang="es-CL" sz="1200" dirty="0">
              <a:latin typeface="Arial" panose="020B0604020202020204" pitchFamily="34" charset="0"/>
              <a:cs typeface="Arial" panose="020B0604020202020204" pitchFamily="34" charset="0"/>
            </a:endParaRPr>
          </a:p>
        </p:txBody>
      </p:sp>
      <p:sp>
        <p:nvSpPr>
          <p:cNvPr id="10" name="CuadroTexto 9"/>
          <p:cNvSpPr txBox="1"/>
          <p:nvPr/>
        </p:nvSpPr>
        <p:spPr>
          <a:xfrm>
            <a:off x="6646003" y="3493486"/>
            <a:ext cx="787014" cy="427553"/>
          </a:xfrm>
          <a:prstGeom prst="rect">
            <a:avLst/>
          </a:prstGeom>
          <a:noFill/>
        </p:spPr>
        <p:txBody>
          <a:bodyPr wrap="square" rtlCol="0">
            <a:spAutoFit/>
          </a:bodyPr>
          <a:lstStyle/>
          <a:p>
            <a:pPr algn="r"/>
            <a:r>
              <a:rPr lang="es-CL" sz="1089" dirty="0" err="1" smtClean="0">
                <a:latin typeface="Arial" panose="020B0604020202020204" pitchFamily="34" charset="0"/>
                <a:cs typeface="Arial" panose="020B0604020202020204" pitchFamily="34" charset="0"/>
              </a:rPr>
              <a:t>Stratiotes</a:t>
            </a:r>
            <a:r>
              <a:rPr lang="es-CL" sz="1089" dirty="0" smtClean="0">
                <a:latin typeface="Arial" panose="020B0604020202020204" pitchFamily="34" charset="0"/>
                <a:cs typeface="Arial" panose="020B0604020202020204" pitchFamily="34" charset="0"/>
              </a:rPr>
              <a:t> </a:t>
            </a:r>
            <a:r>
              <a:rPr lang="es-CL" sz="1089" dirty="0" err="1">
                <a:latin typeface="Arial" panose="020B0604020202020204" pitchFamily="34" charset="0"/>
                <a:cs typeface="Arial" panose="020B0604020202020204" pitchFamily="34" charset="0"/>
              </a:rPr>
              <a:t>A</a:t>
            </a:r>
            <a:r>
              <a:rPr lang="es-CL" sz="1089" dirty="0" err="1" smtClean="0">
                <a:latin typeface="Arial" panose="020B0604020202020204" pitchFamily="34" charset="0"/>
                <a:cs typeface="Arial" panose="020B0604020202020204" pitchFamily="34" charset="0"/>
              </a:rPr>
              <a:t>loites</a:t>
            </a:r>
            <a:endParaRPr lang="es-CL" sz="1089" dirty="0">
              <a:latin typeface="Arial" panose="020B0604020202020204" pitchFamily="34" charset="0"/>
              <a:cs typeface="Arial" panose="020B0604020202020204" pitchFamily="34" charset="0"/>
            </a:endParaRPr>
          </a:p>
        </p:txBody>
      </p:sp>
      <p:sp>
        <p:nvSpPr>
          <p:cNvPr id="13" name="CuadroTexto 12"/>
          <p:cNvSpPr txBox="1"/>
          <p:nvPr/>
        </p:nvSpPr>
        <p:spPr>
          <a:xfrm>
            <a:off x="7697411" y="3466162"/>
            <a:ext cx="1080085" cy="427553"/>
          </a:xfrm>
          <a:prstGeom prst="rect">
            <a:avLst/>
          </a:prstGeom>
          <a:noFill/>
        </p:spPr>
        <p:txBody>
          <a:bodyPr wrap="square" rtlCol="0">
            <a:spAutoFit/>
          </a:bodyPr>
          <a:lstStyle/>
          <a:p>
            <a:pPr algn="r"/>
            <a:r>
              <a:rPr lang="es-CL" sz="1089" dirty="0" smtClean="0">
                <a:latin typeface="Arial" panose="020B0604020202020204" pitchFamily="34" charset="0"/>
                <a:cs typeface="Arial" panose="020B0604020202020204" pitchFamily="34" charset="0"/>
              </a:rPr>
              <a:t>Iris</a:t>
            </a:r>
          </a:p>
          <a:p>
            <a:pPr algn="r"/>
            <a:r>
              <a:rPr lang="es-CL" sz="1089" dirty="0" err="1">
                <a:latin typeface="Arial" panose="020B0604020202020204" pitchFamily="34" charset="0"/>
                <a:cs typeface="Arial" panose="020B0604020202020204" pitchFamily="34" charset="0"/>
              </a:rPr>
              <a:t>P</a:t>
            </a:r>
            <a:r>
              <a:rPr lang="es-CL" sz="1089" dirty="0" err="1" smtClean="0">
                <a:latin typeface="Arial" panose="020B0604020202020204" pitchFamily="34" charset="0"/>
                <a:cs typeface="Arial" panose="020B0604020202020204" pitchFamily="34" charset="0"/>
              </a:rPr>
              <a:t>seudacorus</a:t>
            </a:r>
            <a:endParaRPr lang="es-CL" sz="1089" dirty="0">
              <a:latin typeface="Arial" panose="020B0604020202020204" pitchFamily="34" charset="0"/>
              <a:cs typeface="Arial" panose="020B0604020202020204" pitchFamily="34" charset="0"/>
            </a:endParaRPr>
          </a:p>
        </p:txBody>
      </p:sp>
      <p:sp>
        <p:nvSpPr>
          <p:cNvPr id="14" name="CuadroTexto 13"/>
          <p:cNvSpPr txBox="1"/>
          <p:nvPr/>
        </p:nvSpPr>
        <p:spPr>
          <a:xfrm>
            <a:off x="7486650" y="4070632"/>
            <a:ext cx="1501609" cy="1433213"/>
          </a:xfrm>
          <a:prstGeom prst="rect">
            <a:avLst/>
          </a:prstGeom>
          <a:noFill/>
        </p:spPr>
        <p:txBody>
          <a:bodyPr wrap="square" rtlCol="0">
            <a:spAutoFit/>
          </a:bodyPr>
          <a:lstStyle/>
          <a:p>
            <a:pPr algn="r"/>
            <a:r>
              <a:rPr lang="es-CL" sz="1089" dirty="0" smtClean="0">
                <a:latin typeface="Arial" panose="020B0604020202020204" pitchFamily="34" charset="0"/>
                <a:cs typeface="Arial" panose="020B0604020202020204" pitchFamily="34" charset="0"/>
              </a:rPr>
              <a:t>Plantas acuáticas que tienen la capacidad de descomponer, absorber metales y crear un manto verde previniendo la evaporación</a:t>
            </a:r>
            <a:endParaRPr lang="es-CL" sz="1089"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2045620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rotWithShape="1">
          <a:blip r:embed="rId2" cstate="print">
            <a:extLst>
              <a:ext uri="{BEBA8EAE-BF5A-486C-A8C5-ECC9F3942E4B}">
                <a14:imgProps xmlns:a14="http://schemas.microsoft.com/office/drawing/2010/main">
                  <a14:imgLayer r:embed="rId3">
                    <a14:imgEffect>
                      <a14:sharpenSoften amount="50000"/>
                    </a14:imgEffect>
                    <a14:imgEffect>
                      <a14:brightnessContrast bright="20000"/>
                    </a14:imgEffect>
                  </a14:imgLayer>
                </a14:imgProps>
              </a:ext>
              <a:ext uri="{28A0092B-C50C-407E-A947-70E740481C1C}">
                <a14:useLocalDpi xmlns:a14="http://schemas.microsoft.com/office/drawing/2010/main" val="0"/>
              </a:ext>
            </a:extLst>
          </a:blip>
          <a:srcRect b="-1"/>
          <a:stretch/>
        </p:blipFill>
        <p:spPr>
          <a:xfrm>
            <a:off x="2258705" y="4416820"/>
            <a:ext cx="3005336" cy="2400235"/>
          </a:xfrm>
          <a:prstGeom prst="rect">
            <a:avLst/>
          </a:prstGeom>
        </p:spPr>
      </p:pic>
      <p:pic>
        <p:nvPicPr>
          <p:cNvPr id="9" name="Imagen 8"/>
          <p:cNvPicPr>
            <a:picLocks noChangeAspect="1"/>
          </p:cNvPicPr>
          <p:nvPr/>
        </p:nvPicPr>
        <p:blipFill rotWithShape="1">
          <a:blip r:embed="rId4" cstate="print">
            <a:extLst>
              <a:ext uri="{BEBA8EAE-BF5A-486C-A8C5-ECC9F3942E4B}">
                <a14:imgProps xmlns:a14="http://schemas.microsoft.com/office/drawing/2010/main">
                  <a14:imgLayer r:embed="rId5">
                    <a14:imgEffect>
                      <a14:sharpenSoften amount="50000"/>
                    </a14:imgEffect>
                    <a14:imgEffect>
                      <a14:brightnessContrast bright="40000" contrast="-40000"/>
                    </a14:imgEffect>
                  </a14:imgLayer>
                </a14:imgProps>
              </a:ext>
              <a:ext uri="{28A0092B-C50C-407E-A947-70E740481C1C}">
                <a14:useLocalDpi xmlns:a14="http://schemas.microsoft.com/office/drawing/2010/main" val="0"/>
              </a:ext>
            </a:extLst>
          </a:blip>
          <a:srcRect/>
          <a:stretch/>
        </p:blipFill>
        <p:spPr>
          <a:xfrm>
            <a:off x="5481621" y="4601595"/>
            <a:ext cx="3635083" cy="2215461"/>
          </a:xfrm>
          <a:prstGeom prst="rect">
            <a:avLst/>
          </a:prstGeom>
        </p:spPr>
      </p:pic>
      <p:pic>
        <p:nvPicPr>
          <p:cNvPr id="11" name="Imagen 10"/>
          <p:cNvPicPr>
            <a:picLocks noChangeAspect="1"/>
          </p:cNvPicPr>
          <p:nvPr/>
        </p:nvPicPr>
        <p:blipFill>
          <a:blip r:embed="rId6" cstate="print">
            <a:extLst>
              <a:ext uri="{BEBA8EAE-BF5A-486C-A8C5-ECC9F3942E4B}">
                <a14:imgProps xmlns:a14="http://schemas.microsoft.com/office/drawing/2010/main">
                  <a14:imgLayer r:embed="rId7">
                    <a14:imgEffect>
                      <a14:sharpenSoften amount="50000"/>
                    </a14:imgEffect>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2367495" y="2561140"/>
            <a:ext cx="3617282" cy="1855677"/>
          </a:xfrm>
          <a:prstGeom prst="rect">
            <a:avLst/>
          </a:prstGeom>
        </p:spPr>
      </p:pic>
      <p:sp>
        <p:nvSpPr>
          <p:cNvPr id="12" name="CuadroTexto 11"/>
          <p:cNvSpPr txBox="1"/>
          <p:nvPr/>
        </p:nvSpPr>
        <p:spPr>
          <a:xfrm>
            <a:off x="2258706" y="72596"/>
            <a:ext cx="5390866" cy="369332"/>
          </a:xfrm>
          <a:prstGeom prst="rect">
            <a:avLst/>
          </a:prstGeom>
          <a:noFill/>
        </p:spPr>
        <p:txBody>
          <a:bodyPr wrap="square" rtlCol="0">
            <a:spAutoFit/>
          </a:bodyPr>
          <a:lstStyle/>
          <a:p>
            <a:r>
              <a:rPr lang="es-CL" b="1" dirty="0"/>
              <a:t>BORDE UMBRAL </a:t>
            </a:r>
          </a:p>
        </p:txBody>
      </p:sp>
      <p:pic>
        <p:nvPicPr>
          <p:cNvPr id="10" name="Imagen 9"/>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2367495" y="478291"/>
            <a:ext cx="4657972" cy="1471617"/>
          </a:xfrm>
          <a:prstGeom prst="rect">
            <a:avLst/>
          </a:prstGeom>
        </p:spPr>
      </p:pic>
      <p:pic>
        <p:nvPicPr>
          <p:cNvPr id="2" name="Imagen 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984777" y="2139357"/>
            <a:ext cx="3030386" cy="2272789"/>
          </a:xfrm>
          <a:prstGeom prst="rect">
            <a:avLst/>
          </a:prstGeom>
        </p:spPr>
      </p:pic>
      <p:sp>
        <p:nvSpPr>
          <p:cNvPr id="3" name="Marcador de número de diapositiva 2"/>
          <p:cNvSpPr>
            <a:spLocks noGrp="1"/>
          </p:cNvSpPr>
          <p:nvPr>
            <p:ph type="sldNum" sz="quarter" idx="12"/>
          </p:nvPr>
        </p:nvSpPr>
        <p:spPr/>
        <p:txBody>
          <a:bodyPr/>
          <a:lstStyle/>
          <a:p>
            <a:fld id="{0E61FBEB-4997-4370-9208-E2699A9F876D}" type="slidenum">
              <a:rPr lang="es-CL" smtClean="0"/>
              <a:t>38</a:t>
            </a:fld>
            <a:endParaRPr lang="es-CL"/>
          </a:p>
        </p:txBody>
      </p:sp>
      <p:sp>
        <p:nvSpPr>
          <p:cNvPr id="4" name="Rectángulo 3"/>
          <p:cNvSpPr/>
          <p:nvPr/>
        </p:nvSpPr>
        <p:spPr>
          <a:xfrm>
            <a:off x="7025468" y="252976"/>
            <a:ext cx="2047347" cy="1768433"/>
          </a:xfrm>
          <a:prstGeom prst="rect">
            <a:avLst/>
          </a:prstGeom>
        </p:spPr>
        <p:txBody>
          <a:bodyPr wrap="square">
            <a:spAutoFit/>
          </a:bodyPr>
          <a:lstStyle/>
          <a:p>
            <a:pPr algn="just"/>
            <a:r>
              <a:rPr lang="es-CL" sz="1089" dirty="0">
                <a:solidFill>
                  <a:srgbClr val="222222"/>
                </a:solidFill>
                <a:latin typeface="Arial" panose="020B0604020202020204" pitchFamily="34" charset="0"/>
                <a:cs typeface="Arial" panose="020B0604020202020204" pitchFamily="34" charset="0"/>
              </a:rPr>
              <a:t>Un segundo borde umbral, se construye mediante un corredor permeable boscoso que protege el interior del parque, posibilita el descender al río y le da tamaño a un sendero longitudinal, que va tomando distintos anchos, formando así claros de esparcimientos a gran escala.</a:t>
            </a:r>
          </a:p>
        </p:txBody>
      </p:sp>
    </p:spTree>
    <p:extLst>
      <p:ext uri="{BB962C8B-B14F-4D97-AF65-F5344CB8AC3E}">
        <p14:creationId xmlns:p14="http://schemas.microsoft.com/office/powerpoint/2010/main" val="30406050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rotWithShape="1">
          <a:blip r:embed="rId2" cstate="print">
            <a:duotone>
              <a:schemeClr val="bg2">
                <a:shade val="45000"/>
                <a:satMod val="135000"/>
              </a:schemeClr>
              <a:prstClr val="white"/>
            </a:duotone>
            <a:extLst>
              <a:ext uri="{28A0092B-C50C-407E-A947-70E740481C1C}">
                <a14:useLocalDpi xmlns:a14="http://schemas.microsoft.com/office/drawing/2010/main" val="0"/>
              </a:ext>
            </a:extLst>
          </a:blip>
          <a:srcRect/>
          <a:stretch/>
        </p:blipFill>
        <p:spPr>
          <a:xfrm>
            <a:off x="2574733" y="-109969"/>
            <a:ext cx="6568223" cy="2327252"/>
          </a:xfrm>
          <a:prstGeom prst="rect">
            <a:avLst/>
          </a:prstGeom>
        </p:spPr>
      </p:pic>
      <p:sp>
        <p:nvSpPr>
          <p:cNvPr id="12" name="CuadroTexto 11"/>
          <p:cNvSpPr txBox="1"/>
          <p:nvPr/>
        </p:nvSpPr>
        <p:spPr>
          <a:xfrm>
            <a:off x="6965087" y="48715"/>
            <a:ext cx="5390866" cy="369332"/>
          </a:xfrm>
          <a:prstGeom prst="rect">
            <a:avLst/>
          </a:prstGeom>
          <a:noFill/>
        </p:spPr>
        <p:txBody>
          <a:bodyPr wrap="square" rtlCol="0">
            <a:spAutoFit/>
          </a:bodyPr>
          <a:lstStyle/>
          <a:p>
            <a:r>
              <a:rPr lang="es-CL" b="1" dirty="0"/>
              <a:t>BORDE HORIZONTE</a:t>
            </a:r>
          </a:p>
        </p:txBody>
      </p:sp>
      <p:pic>
        <p:nvPicPr>
          <p:cNvPr id="13" name="Imagen 12"/>
          <p:cNvPicPr>
            <a:picLocks noChangeAspect="1"/>
          </p:cNvPicPr>
          <p:nvPr/>
        </p:nvPicPr>
        <p:blipFill rotWithShape="1">
          <a:blip r:embed="rId3" cstate="print">
            <a:duotone>
              <a:prstClr val="black"/>
              <a:schemeClr val="accent4">
                <a:tint val="45000"/>
                <a:satMod val="400000"/>
              </a:schemeClr>
            </a:duotone>
            <a:extLst>
              <a:ext uri="{28A0092B-C50C-407E-A947-70E740481C1C}">
                <a14:useLocalDpi xmlns:a14="http://schemas.microsoft.com/office/drawing/2010/main" val="0"/>
              </a:ext>
            </a:extLst>
          </a:blip>
          <a:srcRect/>
          <a:stretch/>
        </p:blipFill>
        <p:spPr>
          <a:xfrm>
            <a:off x="3623648" y="259418"/>
            <a:ext cx="4483736" cy="1055782"/>
          </a:xfrm>
          <a:prstGeom prst="rect">
            <a:avLst/>
          </a:prstGeom>
        </p:spPr>
      </p:pic>
      <p:pic>
        <p:nvPicPr>
          <p:cNvPr id="14" name="Imagen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85584" y="5332354"/>
            <a:ext cx="5856963" cy="1389122"/>
          </a:xfrm>
          <a:prstGeom prst="rect">
            <a:avLst/>
          </a:prstGeom>
        </p:spPr>
      </p:pic>
      <p:pic>
        <p:nvPicPr>
          <p:cNvPr id="3" name="Imagen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85583" y="2756110"/>
            <a:ext cx="2455902" cy="2455902"/>
          </a:xfrm>
          <a:prstGeom prst="rect">
            <a:avLst/>
          </a:prstGeom>
        </p:spPr>
      </p:pic>
      <p:pic>
        <p:nvPicPr>
          <p:cNvPr id="15" name="Imagen 1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28666" y="2750170"/>
            <a:ext cx="3286684" cy="2461840"/>
          </a:xfrm>
          <a:prstGeom prst="rect">
            <a:avLst/>
          </a:prstGeom>
        </p:spPr>
      </p:pic>
      <p:sp>
        <p:nvSpPr>
          <p:cNvPr id="4" name="Marcador de número de diapositiva 3"/>
          <p:cNvSpPr>
            <a:spLocks noGrp="1"/>
          </p:cNvSpPr>
          <p:nvPr>
            <p:ph type="sldNum" sz="quarter" idx="12"/>
          </p:nvPr>
        </p:nvSpPr>
        <p:spPr/>
        <p:txBody>
          <a:bodyPr/>
          <a:lstStyle/>
          <a:p>
            <a:fld id="{0E61FBEB-4997-4370-9208-E2699A9F876D}" type="slidenum">
              <a:rPr lang="es-CL" smtClean="0"/>
              <a:t>39</a:t>
            </a:fld>
            <a:endParaRPr lang="es-CL"/>
          </a:p>
        </p:txBody>
      </p:sp>
      <p:sp>
        <p:nvSpPr>
          <p:cNvPr id="2" name="Rectángulo 1"/>
          <p:cNvSpPr/>
          <p:nvPr/>
        </p:nvSpPr>
        <p:spPr>
          <a:xfrm>
            <a:off x="2630158" y="2249510"/>
            <a:ext cx="5967814" cy="427553"/>
          </a:xfrm>
          <a:prstGeom prst="rect">
            <a:avLst/>
          </a:prstGeom>
        </p:spPr>
        <p:txBody>
          <a:bodyPr wrap="square">
            <a:spAutoFit/>
          </a:bodyPr>
          <a:lstStyle/>
          <a:p>
            <a:r>
              <a:rPr lang="es-CL" sz="1089" dirty="0">
                <a:solidFill>
                  <a:srgbClr val="222222"/>
                </a:solidFill>
                <a:latin typeface="Arial" panose="020B0604020202020204" pitchFamily="34" charset="0"/>
                <a:cs typeface="Arial" panose="020B0604020202020204" pitchFamily="34" charset="0"/>
              </a:rPr>
              <a:t>El tercer borde horizonte existente, lo construye una autopista y árboles que de forma lineal definen el límite el parque. Además le da tamaño a la porción de río que pasa por el lugar.</a:t>
            </a:r>
            <a:endParaRPr lang="es-CL" sz="1089" dirty="0"/>
          </a:p>
        </p:txBody>
      </p:sp>
    </p:spTree>
    <p:extLst>
      <p:ext uri="{BB962C8B-B14F-4D97-AF65-F5344CB8AC3E}">
        <p14:creationId xmlns:p14="http://schemas.microsoft.com/office/powerpoint/2010/main" val="23646211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rot="16200000">
            <a:off x="6568684" y="3998721"/>
            <a:ext cx="4460989" cy="650819"/>
          </a:xfrm>
          <a:prstGeom prst="rect">
            <a:avLst/>
          </a:prstGeom>
          <a:noFill/>
        </p:spPr>
        <p:txBody>
          <a:bodyPr wrap="square" rtlCol="0">
            <a:spAutoFit/>
          </a:bodyPr>
          <a:lstStyle/>
          <a:p>
            <a:r>
              <a:rPr lang="es-CL" sz="3629" b="1" dirty="0" smtClean="0"/>
              <a:t>INTRODUCCIÓN</a:t>
            </a:r>
            <a:endParaRPr lang="es-CL" sz="3266" b="1" dirty="0"/>
          </a:p>
        </p:txBody>
      </p:sp>
      <p:sp>
        <p:nvSpPr>
          <p:cNvPr id="2" name="Marcador de número de diapositiva 1"/>
          <p:cNvSpPr>
            <a:spLocks noGrp="1"/>
          </p:cNvSpPr>
          <p:nvPr>
            <p:ph type="sldNum" sz="quarter" idx="12"/>
          </p:nvPr>
        </p:nvSpPr>
        <p:spPr/>
        <p:txBody>
          <a:bodyPr/>
          <a:lstStyle/>
          <a:p>
            <a:fld id="{0E61FBEB-4997-4370-9208-E2699A9F876D}" type="slidenum">
              <a:rPr lang="es-CL" smtClean="0"/>
              <a:t>4</a:t>
            </a:fld>
            <a:endParaRPr lang="es-CL"/>
          </a:p>
        </p:txBody>
      </p:sp>
    </p:spTree>
    <p:extLst>
      <p:ext uri="{BB962C8B-B14F-4D97-AF65-F5344CB8AC3E}">
        <p14:creationId xmlns:p14="http://schemas.microsoft.com/office/powerpoint/2010/main" val="35604194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p:cNvSpPr/>
          <p:nvPr/>
        </p:nvSpPr>
        <p:spPr>
          <a:xfrm>
            <a:off x="2674961" y="5676254"/>
            <a:ext cx="773847" cy="1181748"/>
          </a:xfrm>
          <a:prstGeom prst="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633"/>
          </a:p>
        </p:txBody>
      </p:sp>
      <p:sp>
        <p:nvSpPr>
          <p:cNvPr id="10" name="Rectángulo 9"/>
          <p:cNvSpPr/>
          <p:nvPr/>
        </p:nvSpPr>
        <p:spPr>
          <a:xfrm>
            <a:off x="2674961" y="4540473"/>
            <a:ext cx="773845" cy="1186245"/>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633"/>
          </a:p>
        </p:txBody>
      </p:sp>
      <p:sp>
        <p:nvSpPr>
          <p:cNvPr id="11" name="Rectángulo 10"/>
          <p:cNvSpPr/>
          <p:nvPr/>
        </p:nvSpPr>
        <p:spPr>
          <a:xfrm>
            <a:off x="2674959" y="3362910"/>
            <a:ext cx="771579" cy="1181748"/>
          </a:xfrm>
          <a:prstGeom prst="rect">
            <a:avLst/>
          </a:prstGeom>
          <a:solidFill>
            <a:srgbClr val="CC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633"/>
          </a:p>
        </p:txBody>
      </p:sp>
      <p:sp>
        <p:nvSpPr>
          <p:cNvPr id="12" name="Rectángulo 11"/>
          <p:cNvSpPr/>
          <p:nvPr/>
        </p:nvSpPr>
        <p:spPr>
          <a:xfrm>
            <a:off x="2674959" y="2228398"/>
            <a:ext cx="771583" cy="1177251"/>
          </a:xfrm>
          <a:prstGeom prst="rect">
            <a:avLst/>
          </a:prstGeom>
          <a:solidFill>
            <a:srgbClr val="99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633"/>
          </a:p>
        </p:txBody>
      </p:sp>
      <p:sp>
        <p:nvSpPr>
          <p:cNvPr id="13" name="Rectángulo 12"/>
          <p:cNvSpPr/>
          <p:nvPr/>
        </p:nvSpPr>
        <p:spPr>
          <a:xfrm>
            <a:off x="2674959" y="1041202"/>
            <a:ext cx="773849" cy="1183096"/>
          </a:xfrm>
          <a:prstGeom prst="rect">
            <a:avLst/>
          </a:prstGeom>
          <a:solidFill>
            <a:srgbClr val="33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633"/>
          </a:p>
        </p:txBody>
      </p:sp>
      <p:sp>
        <p:nvSpPr>
          <p:cNvPr id="14" name="Rectángulo 13"/>
          <p:cNvSpPr/>
          <p:nvPr/>
        </p:nvSpPr>
        <p:spPr>
          <a:xfrm>
            <a:off x="2674959" y="-27484"/>
            <a:ext cx="771579" cy="1183096"/>
          </a:xfrm>
          <a:prstGeom prst="rect">
            <a:avLst/>
          </a:prstGeom>
          <a:solidFill>
            <a:srgbClr val="00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633"/>
          </a:p>
        </p:txBody>
      </p:sp>
      <p:pic>
        <p:nvPicPr>
          <p:cNvPr id="8" name="Imagen 7"/>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3516799" y="1743027"/>
            <a:ext cx="1449850" cy="1718501"/>
          </a:xfrm>
          <a:prstGeom prst="rect">
            <a:avLst/>
          </a:prstGeom>
        </p:spPr>
      </p:pic>
      <p:pic>
        <p:nvPicPr>
          <p:cNvPr id="15" name="Imagen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16801" y="4679266"/>
            <a:ext cx="1449850" cy="2178736"/>
          </a:xfrm>
          <a:prstGeom prst="rect">
            <a:avLst/>
          </a:prstGeom>
        </p:spPr>
      </p:pic>
      <p:pic>
        <p:nvPicPr>
          <p:cNvPr id="16" name="Imagen 15"/>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516799" y="19530"/>
            <a:ext cx="1437592" cy="1655728"/>
          </a:xfrm>
          <a:prstGeom prst="rect">
            <a:avLst/>
          </a:prstGeom>
        </p:spPr>
      </p:pic>
      <p:pic>
        <p:nvPicPr>
          <p:cNvPr id="17" name="Imagen 1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16800" y="3535179"/>
            <a:ext cx="1449850" cy="1085988"/>
          </a:xfrm>
          <a:prstGeom prst="rect">
            <a:avLst/>
          </a:prstGeom>
        </p:spPr>
      </p:pic>
      <p:sp>
        <p:nvSpPr>
          <p:cNvPr id="2" name="Marcador de número de diapositiva 1"/>
          <p:cNvSpPr>
            <a:spLocks noGrp="1"/>
          </p:cNvSpPr>
          <p:nvPr>
            <p:ph type="sldNum" sz="quarter" idx="12"/>
          </p:nvPr>
        </p:nvSpPr>
        <p:spPr/>
        <p:txBody>
          <a:bodyPr/>
          <a:lstStyle/>
          <a:p>
            <a:fld id="{0E61FBEB-4997-4370-9208-E2699A9F876D}" type="slidenum">
              <a:rPr lang="es-CL" smtClean="0"/>
              <a:t>40</a:t>
            </a:fld>
            <a:endParaRPr lang="es-CL"/>
          </a:p>
        </p:txBody>
      </p:sp>
      <p:sp>
        <p:nvSpPr>
          <p:cNvPr id="18" name="CuadroTexto 17"/>
          <p:cNvSpPr txBox="1"/>
          <p:nvPr/>
        </p:nvSpPr>
        <p:spPr>
          <a:xfrm rot="16200000">
            <a:off x="1071903" y="5504444"/>
            <a:ext cx="2792230" cy="343620"/>
          </a:xfrm>
          <a:prstGeom prst="rect">
            <a:avLst/>
          </a:prstGeom>
          <a:noFill/>
        </p:spPr>
        <p:txBody>
          <a:bodyPr wrap="square" rtlCol="0">
            <a:spAutoFit/>
          </a:bodyPr>
          <a:lstStyle/>
          <a:p>
            <a:pPr algn="r"/>
            <a:r>
              <a:rPr lang="es-CL" sz="1633" b="1" dirty="0" smtClean="0">
                <a:latin typeface="Arial" panose="020B0604020202020204" pitchFamily="34" charset="0"/>
                <a:cs typeface="Arial" panose="020B0604020202020204" pitchFamily="34" charset="0"/>
              </a:rPr>
              <a:t>ÁRBOLES DEL PARQUE</a:t>
            </a:r>
            <a:endParaRPr lang="es-CL" sz="1633" b="1" dirty="0">
              <a:latin typeface="Arial" panose="020B0604020202020204" pitchFamily="34" charset="0"/>
              <a:cs typeface="Arial" panose="020B0604020202020204" pitchFamily="34" charset="0"/>
            </a:endParaRPr>
          </a:p>
        </p:txBody>
      </p:sp>
      <p:sp>
        <p:nvSpPr>
          <p:cNvPr id="19" name="CuadroTexto 18"/>
          <p:cNvSpPr txBox="1"/>
          <p:nvPr/>
        </p:nvSpPr>
        <p:spPr>
          <a:xfrm>
            <a:off x="5022382" y="124399"/>
            <a:ext cx="4121618" cy="1384995"/>
          </a:xfrm>
          <a:prstGeom prst="rect">
            <a:avLst/>
          </a:prstGeom>
          <a:noFill/>
        </p:spPr>
        <p:txBody>
          <a:bodyPr wrap="square" rtlCol="0">
            <a:spAutoFit/>
          </a:bodyPr>
          <a:lstStyle/>
          <a:p>
            <a:pPr algn="just"/>
            <a:r>
              <a:rPr lang="es-CL" sz="1200" b="1" dirty="0" err="1" smtClean="0">
                <a:latin typeface="Arial" panose="020B0604020202020204" pitchFamily="34" charset="0"/>
                <a:cs typeface="Arial" panose="020B0604020202020204" pitchFamily="34" charset="0"/>
              </a:rPr>
              <a:t>Platanus</a:t>
            </a:r>
            <a:r>
              <a:rPr lang="es-CL" sz="1200" b="1" dirty="0" smtClean="0">
                <a:latin typeface="Arial" panose="020B0604020202020204" pitchFamily="34" charset="0"/>
                <a:cs typeface="Arial" panose="020B0604020202020204" pitchFamily="34" charset="0"/>
              </a:rPr>
              <a:t> </a:t>
            </a:r>
            <a:r>
              <a:rPr lang="es-CL" sz="1200" b="1" dirty="0" err="1" smtClean="0">
                <a:latin typeface="Arial" panose="020B0604020202020204" pitchFamily="34" charset="0"/>
                <a:cs typeface="Arial" panose="020B0604020202020204" pitchFamily="34" charset="0"/>
              </a:rPr>
              <a:t>Orientalis</a:t>
            </a:r>
            <a:endParaRPr lang="es-CL" sz="1200" b="1" dirty="0" smtClean="0">
              <a:latin typeface="Arial" panose="020B0604020202020204" pitchFamily="34" charset="0"/>
              <a:cs typeface="Arial" panose="020B0604020202020204" pitchFamily="34" charset="0"/>
            </a:endParaRPr>
          </a:p>
          <a:p>
            <a:pPr algn="just"/>
            <a:r>
              <a:rPr lang="es-CL" sz="1200" dirty="0" smtClean="0">
                <a:latin typeface="Arial" panose="020B0604020202020204" pitchFamily="34" charset="0"/>
                <a:cs typeface="Arial" panose="020B0604020202020204" pitchFamily="34" charset="0"/>
              </a:rPr>
              <a:t> El plátano oriental, es un árbol caduco que alcanza un tamaño de 35m, se encuentra ya en las calle que llegan al parque, y se proponen en los muelles, creando una continuidad con el hinterland, y a la vez me entregan un cielo de gran altura, que además cobija del sol los patios del deporte por la tarde.</a:t>
            </a:r>
            <a:endParaRPr lang="es-CL" sz="1200" dirty="0">
              <a:latin typeface="Arial" panose="020B0604020202020204" pitchFamily="34" charset="0"/>
              <a:cs typeface="Arial" panose="020B0604020202020204" pitchFamily="34" charset="0"/>
            </a:endParaRPr>
          </a:p>
        </p:txBody>
      </p:sp>
      <p:sp>
        <p:nvSpPr>
          <p:cNvPr id="20" name="CuadroTexto 19"/>
          <p:cNvSpPr txBox="1"/>
          <p:nvPr/>
        </p:nvSpPr>
        <p:spPr>
          <a:xfrm>
            <a:off x="5034640" y="1743027"/>
            <a:ext cx="4121618" cy="1384995"/>
          </a:xfrm>
          <a:prstGeom prst="rect">
            <a:avLst/>
          </a:prstGeom>
          <a:noFill/>
        </p:spPr>
        <p:txBody>
          <a:bodyPr wrap="square" rtlCol="0">
            <a:spAutoFit/>
          </a:bodyPr>
          <a:lstStyle/>
          <a:p>
            <a:pPr algn="just"/>
            <a:r>
              <a:rPr lang="es-CL" sz="1200" b="1" dirty="0" err="1" smtClean="0">
                <a:latin typeface="Arial" panose="020B0604020202020204" pitchFamily="34" charset="0"/>
                <a:cs typeface="Arial" panose="020B0604020202020204" pitchFamily="34" charset="0"/>
              </a:rPr>
              <a:t>Cryptocarya</a:t>
            </a:r>
            <a:r>
              <a:rPr lang="es-CL" sz="1200" b="1" dirty="0" smtClean="0">
                <a:latin typeface="Arial" panose="020B0604020202020204" pitchFamily="34" charset="0"/>
                <a:cs typeface="Arial" panose="020B0604020202020204" pitchFamily="34" charset="0"/>
              </a:rPr>
              <a:t> Alba</a:t>
            </a:r>
          </a:p>
          <a:p>
            <a:pPr algn="just"/>
            <a:r>
              <a:rPr lang="es-CL" sz="1200" dirty="0" smtClean="0">
                <a:latin typeface="Arial" panose="020B0604020202020204" pitchFamily="34" charset="0"/>
                <a:cs typeface="Arial" panose="020B0604020202020204" pitchFamily="34" charset="0"/>
              </a:rPr>
              <a:t> El peumo es un árbol endémico de hoja perenne</a:t>
            </a:r>
            <a:r>
              <a:rPr lang="es-CL" sz="1200" dirty="0" smtClean="0">
                <a:latin typeface="Arial" panose="020B0604020202020204" pitchFamily="34" charset="0"/>
                <a:cs typeface="Arial" panose="020B0604020202020204" pitchFamily="34" charset="0"/>
              </a:rPr>
              <a:t> que alcanza los 15m de altura. Se propone en el borde umbral, ya que, crea una cielo para sentarse a contemplar el rio, también en otoño aparecen sus frutos que atraen a los pájaros y sus sonidos. Agregando además que al ser un árbol denso, me protege de los sonidos de la carretera.  </a:t>
            </a:r>
            <a:endParaRPr lang="es-CL" sz="1200" dirty="0">
              <a:latin typeface="Arial" panose="020B0604020202020204" pitchFamily="34" charset="0"/>
              <a:cs typeface="Arial" panose="020B0604020202020204" pitchFamily="34" charset="0"/>
            </a:endParaRPr>
          </a:p>
        </p:txBody>
      </p:sp>
      <p:sp>
        <p:nvSpPr>
          <p:cNvPr id="21" name="CuadroTexto 20"/>
          <p:cNvSpPr txBox="1"/>
          <p:nvPr/>
        </p:nvSpPr>
        <p:spPr>
          <a:xfrm>
            <a:off x="5034640" y="3461528"/>
            <a:ext cx="4121618" cy="1200329"/>
          </a:xfrm>
          <a:prstGeom prst="rect">
            <a:avLst/>
          </a:prstGeom>
          <a:noFill/>
        </p:spPr>
        <p:txBody>
          <a:bodyPr wrap="square" rtlCol="0">
            <a:spAutoFit/>
          </a:bodyPr>
          <a:lstStyle/>
          <a:p>
            <a:pPr algn="just"/>
            <a:r>
              <a:rPr lang="es-CL" sz="1200" b="1" dirty="0" err="1" smtClean="0">
                <a:latin typeface="Arial" panose="020B0604020202020204" pitchFamily="34" charset="0"/>
                <a:cs typeface="Arial" panose="020B0604020202020204" pitchFamily="34" charset="0"/>
              </a:rPr>
              <a:t>Schimus</a:t>
            </a:r>
            <a:r>
              <a:rPr lang="es-CL" sz="1200" b="1" dirty="0" smtClean="0">
                <a:latin typeface="Arial" panose="020B0604020202020204" pitchFamily="34" charset="0"/>
                <a:cs typeface="Arial" panose="020B0604020202020204" pitchFamily="34" charset="0"/>
              </a:rPr>
              <a:t> Molle</a:t>
            </a:r>
          </a:p>
          <a:p>
            <a:pPr algn="just"/>
            <a:r>
              <a:rPr lang="es-CL" sz="1200" dirty="0" smtClean="0">
                <a:latin typeface="Arial" panose="020B0604020202020204" pitchFamily="34" charset="0"/>
                <a:cs typeface="Arial" panose="020B0604020202020204" pitchFamily="34" charset="0"/>
              </a:rPr>
              <a:t> El pimiento es un árbol chileno de baja altura, perenne de hojas finas colgantes apto para lugares secos. </a:t>
            </a:r>
            <a:r>
              <a:rPr lang="es-CL" sz="1200" dirty="0" smtClean="0">
                <a:latin typeface="Arial" panose="020B0604020202020204" pitchFamily="34" charset="0"/>
                <a:cs typeface="Arial" panose="020B0604020202020204" pitchFamily="34" charset="0"/>
              </a:rPr>
              <a:t>Se encuentra ya en el borde horizonte de la autopista y se propone en el borde superior, creando un negativo, para marcar el recorrido longitudinal del paseo.</a:t>
            </a:r>
            <a:endParaRPr lang="es-CL" sz="1200" dirty="0">
              <a:latin typeface="Arial" panose="020B0604020202020204" pitchFamily="34" charset="0"/>
              <a:cs typeface="Arial" panose="020B0604020202020204" pitchFamily="34" charset="0"/>
            </a:endParaRPr>
          </a:p>
        </p:txBody>
      </p:sp>
      <p:sp>
        <p:nvSpPr>
          <p:cNvPr id="22" name="CuadroTexto 21"/>
          <p:cNvSpPr txBox="1"/>
          <p:nvPr/>
        </p:nvSpPr>
        <p:spPr>
          <a:xfrm>
            <a:off x="5022382" y="4633931"/>
            <a:ext cx="4121618" cy="1569660"/>
          </a:xfrm>
          <a:prstGeom prst="rect">
            <a:avLst/>
          </a:prstGeom>
          <a:noFill/>
        </p:spPr>
        <p:txBody>
          <a:bodyPr wrap="square" rtlCol="0">
            <a:spAutoFit/>
          </a:bodyPr>
          <a:lstStyle/>
          <a:p>
            <a:pPr algn="just"/>
            <a:r>
              <a:rPr lang="es-CL" sz="1200" b="1" dirty="0" err="1" smtClean="0">
                <a:latin typeface="Arial" panose="020B0604020202020204" pitchFamily="34" charset="0"/>
                <a:cs typeface="Arial" panose="020B0604020202020204" pitchFamily="34" charset="0"/>
              </a:rPr>
              <a:t>Drimys</a:t>
            </a:r>
            <a:r>
              <a:rPr lang="es-CL" sz="1200" b="1" dirty="0" smtClean="0">
                <a:latin typeface="Arial" panose="020B0604020202020204" pitchFamily="34" charset="0"/>
                <a:cs typeface="Arial" panose="020B0604020202020204" pitchFamily="34" charset="0"/>
              </a:rPr>
              <a:t> </a:t>
            </a:r>
            <a:r>
              <a:rPr lang="es-CL" sz="1200" b="1" dirty="0" err="1" smtClean="0">
                <a:latin typeface="Arial" panose="020B0604020202020204" pitchFamily="34" charset="0"/>
                <a:cs typeface="Arial" panose="020B0604020202020204" pitchFamily="34" charset="0"/>
              </a:rPr>
              <a:t>Winteri</a:t>
            </a:r>
            <a:endParaRPr lang="es-CL" sz="1200" b="1" dirty="0" smtClean="0">
              <a:latin typeface="Arial" panose="020B0604020202020204" pitchFamily="34" charset="0"/>
              <a:cs typeface="Arial" panose="020B0604020202020204" pitchFamily="34" charset="0"/>
            </a:endParaRPr>
          </a:p>
          <a:p>
            <a:pPr algn="just"/>
            <a:r>
              <a:rPr lang="es-CL" sz="1200" dirty="0" smtClean="0">
                <a:latin typeface="Arial" panose="020B0604020202020204" pitchFamily="34" charset="0"/>
                <a:cs typeface="Arial" panose="020B0604020202020204" pitchFamily="34" charset="0"/>
              </a:rPr>
              <a:t> El canelo es un árbol </a:t>
            </a:r>
            <a:r>
              <a:rPr lang="es-CL" sz="1200" dirty="0" err="1" smtClean="0">
                <a:latin typeface="Arial" panose="020B0604020202020204" pitchFamily="34" charset="0"/>
                <a:cs typeface="Arial" panose="020B0604020202020204" pitchFamily="34" charset="0"/>
              </a:rPr>
              <a:t>perrene</a:t>
            </a:r>
            <a:r>
              <a:rPr lang="es-CL" sz="1200" dirty="0" smtClean="0">
                <a:latin typeface="Arial" panose="020B0604020202020204" pitchFamily="34" charset="0"/>
                <a:cs typeface="Arial" panose="020B0604020202020204" pitchFamily="34" charset="0"/>
              </a:rPr>
              <a:t> que alcanza los 20m de altura, sagrado para los mapuches. Se propone en el teatro al aire libre, emplazado en una instancia de amplitud del recorrido central. Debido a que su follaje parte cercano al suelo y el lugar al encontrarse hundido, crear un cobijo espacial acústico y de protección del sol por la tarde.</a:t>
            </a:r>
            <a:endParaRPr lang="es-CL"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3117200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p:cNvPicPr>
            <a:picLocks noChangeAspect="1"/>
          </p:cNvPicPr>
          <p:nvPr/>
        </p:nvPicPr>
        <p:blipFill rotWithShape="1">
          <a:blip r:embed="rId2" cstate="print">
            <a:extLst>
              <a:ext uri="{BEBA8EAE-BF5A-486C-A8C5-ECC9F3942E4B}">
                <a14:imgProps xmlns:a14="http://schemas.microsoft.com/office/drawing/2010/main">
                  <a14:imgLayer r:embed="rId3">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b="4853"/>
          <a:stretch/>
        </p:blipFill>
        <p:spPr>
          <a:xfrm>
            <a:off x="3162965" y="1483302"/>
            <a:ext cx="5998116" cy="3258883"/>
          </a:xfrm>
          <a:prstGeom prst="rect">
            <a:avLst/>
          </a:prstGeom>
        </p:spPr>
      </p:pic>
      <p:pic>
        <p:nvPicPr>
          <p:cNvPr id="14" name="Imagen 13"/>
          <p:cNvPicPr>
            <a:picLocks noChangeAspect="1"/>
          </p:cNvPicPr>
          <p:nvPr/>
        </p:nvPicPr>
        <p:blipFill>
          <a:blip r:embed="rId4" cstate="print">
            <a:extLst>
              <a:ext uri="{BEBA8EAE-BF5A-486C-A8C5-ECC9F3942E4B}">
                <a14:imgProps xmlns:a14="http://schemas.microsoft.com/office/drawing/2010/main">
                  <a14:imgLayer r:embed="rId5">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054939" y="4647021"/>
            <a:ext cx="9133018" cy="1972056"/>
          </a:xfrm>
          <a:prstGeom prst="rect">
            <a:avLst/>
          </a:prstGeom>
        </p:spPr>
      </p:pic>
      <p:pic>
        <p:nvPicPr>
          <p:cNvPr id="15" name="Imagen 14"/>
          <p:cNvPicPr>
            <a:picLocks noChangeAspect="1"/>
          </p:cNvPicPr>
          <p:nvPr/>
        </p:nvPicPr>
        <p:blipFill>
          <a:blip r:embed="rId6" cstate="print">
            <a:extLst>
              <a:ext uri="{BEBA8EAE-BF5A-486C-A8C5-ECC9F3942E4B}">
                <a14:imgProps xmlns:a14="http://schemas.microsoft.com/office/drawing/2010/main">
                  <a14:imgLayer r:embed="rId7">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4081769" y="-28673"/>
            <a:ext cx="5079312" cy="1516935"/>
          </a:xfrm>
          <a:prstGeom prst="rect">
            <a:avLst/>
          </a:prstGeom>
        </p:spPr>
      </p:pic>
      <p:sp>
        <p:nvSpPr>
          <p:cNvPr id="16" name="CuadroTexto 15"/>
          <p:cNvSpPr txBox="1"/>
          <p:nvPr/>
        </p:nvSpPr>
        <p:spPr>
          <a:xfrm>
            <a:off x="3673244" y="-29490"/>
            <a:ext cx="2604726" cy="646331"/>
          </a:xfrm>
          <a:prstGeom prst="rect">
            <a:avLst/>
          </a:prstGeom>
          <a:noFill/>
        </p:spPr>
        <p:txBody>
          <a:bodyPr wrap="square" rtlCol="0">
            <a:spAutoFit/>
          </a:bodyPr>
          <a:lstStyle/>
          <a:p>
            <a:r>
              <a:rPr lang="es-CL" b="1" dirty="0"/>
              <a:t>EL PARQUE EN </a:t>
            </a:r>
            <a:r>
              <a:rPr lang="es-CL" b="1" dirty="0" smtClean="0"/>
              <a:t>VERANO, INVIERNO Y DE NOCHE</a:t>
            </a:r>
            <a:endParaRPr lang="es-CL" b="1" dirty="0"/>
          </a:p>
        </p:txBody>
      </p:sp>
      <p:sp>
        <p:nvSpPr>
          <p:cNvPr id="17" name="CuadroTexto 16"/>
          <p:cNvSpPr txBox="1"/>
          <p:nvPr/>
        </p:nvSpPr>
        <p:spPr>
          <a:xfrm>
            <a:off x="6557086" y="6589552"/>
            <a:ext cx="2197290" cy="276999"/>
          </a:xfrm>
          <a:prstGeom prst="rect">
            <a:avLst/>
          </a:prstGeom>
          <a:noFill/>
        </p:spPr>
        <p:txBody>
          <a:bodyPr wrap="square" rtlCol="0">
            <a:spAutoFit/>
          </a:bodyPr>
          <a:lstStyle/>
          <a:p>
            <a:r>
              <a:rPr lang="es-CL" sz="1200" dirty="0"/>
              <a:t>PLANO VERANO POR LA TARDE</a:t>
            </a:r>
          </a:p>
        </p:txBody>
      </p:sp>
      <p:cxnSp>
        <p:nvCxnSpPr>
          <p:cNvPr id="19" name="Conector recto 18"/>
          <p:cNvCxnSpPr>
            <a:endCxn id="22" idx="1"/>
          </p:cNvCxnSpPr>
          <p:nvPr/>
        </p:nvCxnSpPr>
        <p:spPr>
          <a:xfrm flipH="1" flipV="1">
            <a:off x="5621450" y="5129181"/>
            <a:ext cx="239815" cy="1672041"/>
          </a:xfrm>
          <a:prstGeom prst="line">
            <a:avLst/>
          </a:prstGeom>
          <a:ln w="412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1" name="CuadroTexto 20"/>
          <p:cNvSpPr txBox="1"/>
          <p:nvPr/>
        </p:nvSpPr>
        <p:spPr>
          <a:xfrm>
            <a:off x="5861261" y="6553399"/>
            <a:ext cx="1014836" cy="369332"/>
          </a:xfrm>
          <a:prstGeom prst="rect">
            <a:avLst/>
          </a:prstGeom>
          <a:noFill/>
        </p:spPr>
        <p:txBody>
          <a:bodyPr wrap="square" rtlCol="0">
            <a:spAutoFit/>
          </a:bodyPr>
          <a:lstStyle/>
          <a:p>
            <a:r>
              <a:rPr lang="es-CL" b="1" dirty="0"/>
              <a:t>A</a:t>
            </a:r>
          </a:p>
        </p:txBody>
      </p:sp>
      <p:sp>
        <p:nvSpPr>
          <p:cNvPr id="22" name="CuadroTexto 21"/>
          <p:cNvSpPr txBox="1"/>
          <p:nvPr/>
        </p:nvSpPr>
        <p:spPr>
          <a:xfrm>
            <a:off x="5621450" y="4944515"/>
            <a:ext cx="1014836" cy="369332"/>
          </a:xfrm>
          <a:prstGeom prst="rect">
            <a:avLst/>
          </a:prstGeom>
          <a:noFill/>
        </p:spPr>
        <p:txBody>
          <a:bodyPr wrap="square" rtlCol="0">
            <a:spAutoFit/>
          </a:bodyPr>
          <a:lstStyle/>
          <a:p>
            <a:r>
              <a:rPr lang="es-CL" b="1" dirty="0"/>
              <a:t>A’</a:t>
            </a:r>
          </a:p>
        </p:txBody>
      </p:sp>
      <p:sp>
        <p:nvSpPr>
          <p:cNvPr id="23" name="CuadroTexto 22"/>
          <p:cNvSpPr txBox="1"/>
          <p:nvPr/>
        </p:nvSpPr>
        <p:spPr>
          <a:xfrm>
            <a:off x="8653662" y="4234576"/>
            <a:ext cx="1014836" cy="369332"/>
          </a:xfrm>
          <a:prstGeom prst="rect">
            <a:avLst/>
          </a:prstGeom>
          <a:noFill/>
        </p:spPr>
        <p:txBody>
          <a:bodyPr wrap="square" rtlCol="0">
            <a:spAutoFit/>
          </a:bodyPr>
          <a:lstStyle/>
          <a:p>
            <a:r>
              <a:rPr lang="es-CL" b="1" dirty="0"/>
              <a:t>A</a:t>
            </a:r>
          </a:p>
        </p:txBody>
      </p:sp>
      <p:sp>
        <p:nvSpPr>
          <p:cNvPr id="24" name="CuadroTexto 23"/>
          <p:cNvSpPr txBox="1"/>
          <p:nvPr/>
        </p:nvSpPr>
        <p:spPr>
          <a:xfrm>
            <a:off x="3162966" y="4596292"/>
            <a:ext cx="1014836" cy="369332"/>
          </a:xfrm>
          <a:prstGeom prst="rect">
            <a:avLst/>
          </a:prstGeom>
          <a:noFill/>
        </p:spPr>
        <p:txBody>
          <a:bodyPr wrap="square" rtlCol="0">
            <a:spAutoFit/>
          </a:bodyPr>
          <a:lstStyle/>
          <a:p>
            <a:r>
              <a:rPr lang="es-CL" b="1" dirty="0"/>
              <a:t>A’</a:t>
            </a:r>
          </a:p>
        </p:txBody>
      </p:sp>
      <p:sp>
        <p:nvSpPr>
          <p:cNvPr id="28" name="CuadroTexto 27"/>
          <p:cNvSpPr txBox="1"/>
          <p:nvPr/>
        </p:nvSpPr>
        <p:spPr>
          <a:xfrm>
            <a:off x="3889518" y="4617523"/>
            <a:ext cx="2197290" cy="276999"/>
          </a:xfrm>
          <a:prstGeom prst="rect">
            <a:avLst/>
          </a:prstGeom>
          <a:noFill/>
        </p:spPr>
        <p:txBody>
          <a:bodyPr wrap="square" rtlCol="0">
            <a:spAutoFit/>
          </a:bodyPr>
          <a:lstStyle/>
          <a:p>
            <a:r>
              <a:rPr lang="es-CL" sz="1200" dirty="0"/>
              <a:t>CORTE VERANO POR LA TARDE</a:t>
            </a:r>
          </a:p>
        </p:txBody>
      </p:sp>
      <p:pic>
        <p:nvPicPr>
          <p:cNvPr id="32" name="Imagen 31"/>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2247709" y="2588254"/>
            <a:ext cx="1201414" cy="1424031"/>
          </a:xfrm>
          <a:prstGeom prst="rect">
            <a:avLst/>
          </a:prstGeom>
        </p:spPr>
      </p:pic>
      <p:pic>
        <p:nvPicPr>
          <p:cNvPr id="34" name="Imagen 3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265518" y="3952674"/>
            <a:ext cx="928171" cy="1394793"/>
          </a:xfrm>
          <a:prstGeom prst="rect">
            <a:avLst/>
          </a:prstGeom>
        </p:spPr>
      </p:pic>
      <p:pic>
        <p:nvPicPr>
          <p:cNvPr id="35" name="Imagen 34"/>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2277880" y="-12305"/>
            <a:ext cx="1392503" cy="1603797"/>
          </a:xfrm>
          <a:prstGeom prst="rect">
            <a:avLst/>
          </a:prstGeom>
        </p:spPr>
      </p:pic>
      <p:sp>
        <p:nvSpPr>
          <p:cNvPr id="36" name="CuadroTexto 35"/>
          <p:cNvSpPr txBox="1"/>
          <p:nvPr/>
        </p:nvSpPr>
        <p:spPr>
          <a:xfrm>
            <a:off x="8754378" y="1179889"/>
            <a:ext cx="1014836" cy="369332"/>
          </a:xfrm>
          <a:prstGeom prst="rect">
            <a:avLst/>
          </a:prstGeom>
          <a:noFill/>
        </p:spPr>
        <p:txBody>
          <a:bodyPr wrap="square" rtlCol="0">
            <a:spAutoFit/>
          </a:bodyPr>
          <a:lstStyle/>
          <a:p>
            <a:r>
              <a:rPr lang="es-CL" b="1" dirty="0"/>
              <a:t>A</a:t>
            </a:r>
          </a:p>
        </p:txBody>
      </p:sp>
      <p:sp>
        <p:nvSpPr>
          <p:cNvPr id="37" name="CuadroTexto 36"/>
          <p:cNvSpPr txBox="1"/>
          <p:nvPr/>
        </p:nvSpPr>
        <p:spPr>
          <a:xfrm>
            <a:off x="4177802" y="1302920"/>
            <a:ext cx="1014836" cy="369332"/>
          </a:xfrm>
          <a:prstGeom prst="rect">
            <a:avLst/>
          </a:prstGeom>
          <a:noFill/>
        </p:spPr>
        <p:txBody>
          <a:bodyPr wrap="square" rtlCol="0">
            <a:spAutoFit/>
          </a:bodyPr>
          <a:lstStyle/>
          <a:p>
            <a:r>
              <a:rPr lang="es-CL" b="1" dirty="0"/>
              <a:t>A</a:t>
            </a:r>
          </a:p>
        </p:txBody>
      </p:sp>
      <p:sp>
        <p:nvSpPr>
          <p:cNvPr id="38" name="CuadroTexto 37"/>
          <p:cNvSpPr txBox="1"/>
          <p:nvPr/>
        </p:nvSpPr>
        <p:spPr>
          <a:xfrm>
            <a:off x="4502518" y="1352829"/>
            <a:ext cx="2197290" cy="461665"/>
          </a:xfrm>
          <a:prstGeom prst="rect">
            <a:avLst/>
          </a:prstGeom>
          <a:noFill/>
        </p:spPr>
        <p:txBody>
          <a:bodyPr wrap="square" rtlCol="0">
            <a:spAutoFit/>
          </a:bodyPr>
          <a:lstStyle/>
          <a:p>
            <a:r>
              <a:rPr lang="es-CL" sz="1200" dirty="0"/>
              <a:t>CORTE DEL TOTAL</a:t>
            </a:r>
          </a:p>
          <a:p>
            <a:r>
              <a:rPr lang="es-CL" sz="1200" dirty="0"/>
              <a:t>VERANO POR LA TARDE</a:t>
            </a:r>
          </a:p>
        </p:txBody>
      </p:sp>
      <p:pic>
        <p:nvPicPr>
          <p:cNvPr id="2" name="Imagen 1"/>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227123" y="1525161"/>
            <a:ext cx="1543186" cy="1155900"/>
          </a:xfrm>
          <a:prstGeom prst="rect">
            <a:avLst/>
          </a:prstGeom>
        </p:spPr>
      </p:pic>
      <p:sp>
        <p:nvSpPr>
          <p:cNvPr id="3" name="Marcador de número de diapositiva 2"/>
          <p:cNvSpPr>
            <a:spLocks noGrp="1"/>
          </p:cNvSpPr>
          <p:nvPr>
            <p:ph type="sldNum" sz="quarter" idx="12"/>
          </p:nvPr>
        </p:nvSpPr>
        <p:spPr/>
        <p:txBody>
          <a:bodyPr/>
          <a:lstStyle/>
          <a:p>
            <a:fld id="{0E61FBEB-4997-4370-9208-E2699A9F876D}" type="slidenum">
              <a:rPr lang="es-CL" smtClean="0"/>
              <a:t>41</a:t>
            </a:fld>
            <a:endParaRPr lang="es-CL"/>
          </a:p>
        </p:txBody>
      </p:sp>
      <p:sp>
        <p:nvSpPr>
          <p:cNvPr id="25" name="CuadroTexto 24"/>
          <p:cNvSpPr txBox="1"/>
          <p:nvPr/>
        </p:nvSpPr>
        <p:spPr>
          <a:xfrm>
            <a:off x="3860969" y="1764557"/>
            <a:ext cx="2604726" cy="338554"/>
          </a:xfrm>
          <a:prstGeom prst="rect">
            <a:avLst/>
          </a:prstGeom>
          <a:noFill/>
        </p:spPr>
        <p:txBody>
          <a:bodyPr wrap="square" rtlCol="0">
            <a:spAutoFit/>
          </a:bodyPr>
          <a:lstStyle/>
          <a:p>
            <a:r>
              <a:rPr lang="es-CL" sz="1600" b="1" dirty="0"/>
              <a:t>EL PARQUE EN </a:t>
            </a:r>
            <a:r>
              <a:rPr lang="es-CL" sz="1600" b="1" dirty="0" smtClean="0"/>
              <a:t>VERANO</a:t>
            </a:r>
            <a:endParaRPr lang="es-CL" sz="1600" b="1" dirty="0"/>
          </a:p>
        </p:txBody>
      </p:sp>
    </p:spTree>
    <p:extLst>
      <p:ext uri="{BB962C8B-B14F-4D97-AF65-F5344CB8AC3E}">
        <p14:creationId xmlns:p14="http://schemas.microsoft.com/office/powerpoint/2010/main" val="377621509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cstate="print">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1867364" y="1013045"/>
            <a:ext cx="7397019" cy="4063691"/>
          </a:xfrm>
          <a:prstGeom prst="rect">
            <a:avLst/>
          </a:prstGeom>
        </p:spPr>
      </p:pic>
      <p:pic>
        <p:nvPicPr>
          <p:cNvPr id="7" name="Imagen 6"/>
          <p:cNvPicPr>
            <a:picLocks noChangeAspect="1"/>
          </p:cNvPicPr>
          <p:nvPr/>
        </p:nvPicPr>
        <p:blipFill>
          <a:blip r:embed="rId4" cstate="print">
            <a:extLst>
              <a:ext uri="{BEBA8EAE-BF5A-486C-A8C5-ECC9F3942E4B}">
                <a14:imgProps xmlns:a14="http://schemas.microsoft.com/office/drawing/2010/main">
                  <a14:imgLayer r:embed="rId5">
                    <a14:imgEffect>
                      <a14:sharpenSoften amount="50000"/>
                    </a14:imgEffect>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596452" y="17807"/>
            <a:ext cx="3414484" cy="1009014"/>
          </a:xfrm>
          <a:prstGeom prst="rect">
            <a:avLst/>
          </a:prstGeom>
        </p:spPr>
      </p:pic>
      <p:pic>
        <p:nvPicPr>
          <p:cNvPr id="8" name="Imagen 7"/>
          <p:cNvPicPr>
            <a:picLocks noChangeAspect="1"/>
          </p:cNvPicPr>
          <p:nvPr/>
        </p:nvPicPr>
        <p:blipFill>
          <a:blip r:embed="rId6" cstate="print">
            <a:extLst>
              <a:ext uri="{BEBA8EAE-BF5A-486C-A8C5-ECC9F3942E4B}">
                <a14:imgProps xmlns:a14="http://schemas.microsoft.com/office/drawing/2010/main">
                  <a14:imgLayer r:embed="rId7">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1309812" y="4707193"/>
            <a:ext cx="9130307" cy="1971470"/>
          </a:xfrm>
          <a:prstGeom prst="rect">
            <a:avLst/>
          </a:prstGeom>
        </p:spPr>
      </p:pic>
      <p:pic>
        <p:nvPicPr>
          <p:cNvPr id="9" name="Imagen 8"/>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2152935" y="0"/>
            <a:ext cx="1467133" cy="1839556"/>
          </a:xfrm>
          <a:prstGeom prst="rect">
            <a:avLst/>
          </a:prstGeom>
        </p:spPr>
      </p:pic>
      <p:sp>
        <p:nvSpPr>
          <p:cNvPr id="10" name="CuadroTexto 9"/>
          <p:cNvSpPr txBox="1"/>
          <p:nvPr/>
        </p:nvSpPr>
        <p:spPr>
          <a:xfrm>
            <a:off x="3620069" y="14343"/>
            <a:ext cx="5390866" cy="338554"/>
          </a:xfrm>
          <a:prstGeom prst="rect">
            <a:avLst/>
          </a:prstGeom>
          <a:noFill/>
        </p:spPr>
        <p:txBody>
          <a:bodyPr wrap="square" rtlCol="0">
            <a:spAutoFit/>
          </a:bodyPr>
          <a:lstStyle/>
          <a:p>
            <a:r>
              <a:rPr lang="es-CL" sz="1600" b="1" dirty="0"/>
              <a:t>EL PARQUE EN INVIERNO</a:t>
            </a:r>
          </a:p>
        </p:txBody>
      </p:sp>
      <p:sp>
        <p:nvSpPr>
          <p:cNvPr id="11" name="CuadroTexto 10"/>
          <p:cNvSpPr txBox="1"/>
          <p:nvPr/>
        </p:nvSpPr>
        <p:spPr>
          <a:xfrm>
            <a:off x="6406941" y="6605155"/>
            <a:ext cx="2197290" cy="276999"/>
          </a:xfrm>
          <a:prstGeom prst="rect">
            <a:avLst/>
          </a:prstGeom>
          <a:noFill/>
        </p:spPr>
        <p:txBody>
          <a:bodyPr wrap="square" rtlCol="0">
            <a:spAutoFit/>
          </a:bodyPr>
          <a:lstStyle/>
          <a:p>
            <a:r>
              <a:rPr lang="es-CL" sz="1200" dirty="0"/>
              <a:t>PLANO INVIERNO POR LA TARDE</a:t>
            </a:r>
          </a:p>
        </p:txBody>
      </p:sp>
      <p:cxnSp>
        <p:nvCxnSpPr>
          <p:cNvPr id="12" name="Conector recto 11"/>
          <p:cNvCxnSpPr/>
          <p:nvPr/>
        </p:nvCxnSpPr>
        <p:spPr>
          <a:xfrm flipH="1" flipV="1">
            <a:off x="5898585" y="5089811"/>
            <a:ext cx="239812" cy="1676321"/>
          </a:xfrm>
          <a:prstGeom prst="line">
            <a:avLst/>
          </a:prstGeom>
          <a:ln w="412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3" name="CuadroTexto 12"/>
          <p:cNvSpPr txBox="1"/>
          <p:nvPr/>
        </p:nvSpPr>
        <p:spPr>
          <a:xfrm>
            <a:off x="6149945" y="6542017"/>
            <a:ext cx="1014836" cy="369332"/>
          </a:xfrm>
          <a:prstGeom prst="rect">
            <a:avLst/>
          </a:prstGeom>
          <a:noFill/>
        </p:spPr>
        <p:txBody>
          <a:bodyPr wrap="square" rtlCol="0">
            <a:spAutoFit/>
          </a:bodyPr>
          <a:lstStyle/>
          <a:p>
            <a:r>
              <a:rPr lang="es-CL" b="1" dirty="0"/>
              <a:t>A</a:t>
            </a:r>
          </a:p>
        </p:txBody>
      </p:sp>
      <p:sp>
        <p:nvSpPr>
          <p:cNvPr id="14" name="CuadroTexto 13"/>
          <p:cNvSpPr txBox="1"/>
          <p:nvPr/>
        </p:nvSpPr>
        <p:spPr>
          <a:xfrm>
            <a:off x="5946585" y="5008412"/>
            <a:ext cx="1014836" cy="369332"/>
          </a:xfrm>
          <a:prstGeom prst="rect">
            <a:avLst/>
          </a:prstGeom>
          <a:noFill/>
        </p:spPr>
        <p:txBody>
          <a:bodyPr wrap="square" rtlCol="0">
            <a:spAutoFit/>
          </a:bodyPr>
          <a:lstStyle/>
          <a:p>
            <a:r>
              <a:rPr lang="es-CL" b="1" dirty="0"/>
              <a:t>A’</a:t>
            </a:r>
          </a:p>
        </p:txBody>
      </p:sp>
      <p:sp>
        <p:nvSpPr>
          <p:cNvPr id="15" name="CuadroTexto 14"/>
          <p:cNvSpPr txBox="1"/>
          <p:nvPr/>
        </p:nvSpPr>
        <p:spPr>
          <a:xfrm>
            <a:off x="8503518" y="4130362"/>
            <a:ext cx="1014836" cy="369332"/>
          </a:xfrm>
          <a:prstGeom prst="rect">
            <a:avLst/>
          </a:prstGeom>
          <a:noFill/>
        </p:spPr>
        <p:txBody>
          <a:bodyPr wrap="square" rtlCol="0">
            <a:spAutoFit/>
          </a:bodyPr>
          <a:lstStyle/>
          <a:p>
            <a:r>
              <a:rPr lang="es-CL" b="1" dirty="0"/>
              <a:t>A</a:t>
            </a:r>
          </a:p>
        </p:txBody>
      </p:sp>
      <p:sp>
        <p:nvSpPr>
          <p:cNvPr id="16" name="CuadroTexto 15"/>
          <p:cNvSpPr txBox="1"/>
          <p:nvPr/>
        </p:nvSpPr>
        <p:spPr>
          <a:xfrm>
            <a:off x="1961509" y="4694116"/>
            <a:ext cx="1014836" cy="369332"/>
          </a:xfrm>
          <a:prstGeom prst="rect">
            <a:avLst/>
          </a:prstGeom>
          <a:noFill/>
        </p:spPr>
        <p:txBody>
          <a:bodyPr wrap="square" rtlCol="0">
            <a:spAutoFit/>
          </a:bodyPr>
          <a:lstStyle/>
          <a:p>
            <a:r>
              <a:rPr lang="es-CL" b="1" dirty="0"/>
              <a:t>A’</a:t>
            </a:r>
          </a:p>
        </p:txBody>
      </p:sp>
      <p:sp>
        <p:nvSpPr>
          <p:cNvPr id="17" name="CuadroTexto 16"/>
          <p:cNvSpPr txBox="1"/>
          <p:nvPr/>
        </p:nvSpPr>
        <p:spPr>
          <a:xfrm>
            <a:off x="8688850" y="846442"/>
            <a:ext cx="1014836" cy="369332"/>
          </a:xfrm>
          <a:prstGeom prst="rect">
            <a:avLst/>
          </a:prstGeom>
          <a:noFill/>
        </p:spPr>
        <p:txBody>
          <a:bodyPr wrap="square" rtlCol="0">
            <a:spAutoFit/>
          </a:bodyPr>
          <a:lstStyle/>
          <a:p>
            <a:r>
              <a:rPr lang="es-CL" b="1" dirty="0"/>
              <a:t>A</a:t>
            </a:r>
          </a:p>
        </p:txBody>
      </p:sp>
      <p:sp>
        <p:nvSpPr>
          <p:cNvPr id="18" name="CuadroTexto 17"/>
          <p:cNvSpPr txBox="1"/>
          <p:nvPr/>
        </p:nvSpPr>
        <p:spPr>
          <a:xfrm>
            <a:off x="5439169" y="913021"/>
            <a:ext cx="1014836" cy="369332"/>
          </a:xfrm>
          <a:prstGeom prst="rect">
            <a:avLst/>
          </a:prstGeom>
          <a:noFill/>
        </p:spPr>
        <p:txBody>
          <a:bodyPr wrap="square" rtlCol="0">
            <a:spAutoFit/>
          </a:bodyPr>
          <a:lstStyle/>
          <a:p>
            <a:r>
              <a:rPr lang="es-CL" b="1" dirty="0"/>
              <a:t>A’</a:t>
            </a:r>
          </a:p>
        </p:txBody>
      </p:sp>
      <p:sp>
        <p:nvSpPr>
          <p:cNvPr id="19" name="CuadroTexto 18"/>
          <p:cNvSpPr txBox="1"/>
          <p:nvPr/>
        </p:nvSpPr>
        <p:spPr>
          <a:xfrm>
            <a:off x="2902409" y="4633102"/>
            <a:ext cx="2197290" cy="276999"/>
          </a:xfrm>
          <a:prstGeom prst="rect">
            <a:avLst/>
          </a:prstGeom>
          <a:noFill/>
        </p:spPr>
        <p:txBody>
          <a:bodyPr wrap="square" rtlCol="0">
            <a:spAutoFit/>
          </a:bodyPr>
          <a:lstStyle/>
          <a:p>
            <a:r>
              <a:rPr lang="es-CL" sz="1200" dirty="0"/>
              <a:t>CORTE INVIERNO POR LA TARDE</a:t>
            </a:r>
          </a:p>
        </p:txBody>
      </p:sp>
      <p:sp>
        <p:nvSpPr>
          <p:cNvPr id="20" name="CuadroTexto 19"/>
          <p:cNvSpPr txBox="1"/>
          <p:nvPr/>
        </p:nvSpPr>
        <p:spPr>
          <a:xfrm>
            <a:off x="3430974" y="576831"/>
            <a:ext cx="2197290" cy="461665"/>
          </a:xfrm>
          <a:prstGeom prst="rect">
            <a:avLst/>
          </a:prstGeom>
          <a:noFill/>
        </p:spPr>
        <p:txBody>
          <a:bodyPr wrap="square" rtlCol="0">
            <a:spAutoFit/>
          </a:bodyPr>
          <a:lstStyle/>
          <a:p>
            <a:pPr algn="r"/>
            <a:r>
              <a:rPr lang="es-CL" sz="1200" dirty="0"/>
              <a:t>CORTE DEL TOTAL</a:t>
            </a:r>
          </a:p>
          <a:p>
            <a:pPr algn="r"/>
            <a:r>
              <a:rPr lang="es-CL" sz="1200" dirty="0"/>
              <a:t> INVIERNO POR LA TARDE</a:t>
            </a:r>
          </a:p>
        </p:txBody>
      </p:sp>
      <p:sp>
        <p:nvSpPr>
          <p:cNvPr id="2" name="Marcador de número de diapositiva 1"/>
          <p:cNvSpPr>
            <a:spLocks noGrp="1"/>
          </p:cNvSpPr>
          <p:nvPr>
            <p:ph type="sldNum" sz="quarter" idx="12"/>
          </p:nvPr>
        </p:nvSpPr>
        <p:spPr/>
        <p:txBody>
          <a:bodyPr/>
          <a:lstStyle/>
          <a:p>
            <a:fld id="{0E61FBEB-4997-4370-9208-E2699A9F876D}" type="slidenum">
              <a:rPr lang="es-CL" smtClean="0"/>
              <a:t>42</a:t>
            </a:fld>
            <a:endParaRPr lang="es-CL"/>
          </a:p>
        </p:txBody>
      </p:sp>
    </p:spTree>
    <p:extLst>
      <p:ext uri="{BB962C8B-B14F-4D97-AF65-F5344CB8AC3E}">
        <p14:creationId xmlns:p14="http://schemas.microsoft.com/office/powerpoint/2010/main" val="390111424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7" name="Imagen 16"/>
          <p:cNvPicPr>
            <a:picLocks noChangeAspect="1"/>
          </p:cNvPicPr>
          <p:nvPr/>
        </p:nvPicPr>
        <p:blipFill>
          <a:blip r:embed="rId2" cstate="print">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268377" y="4765396"/>
            <a:ext cx="8531052" cy="1845151"/>
          </a:xfrm>
          <a:prstGeom prst="rect">
            <a:avLst/>
          </a:prstGeom>
        </p:spPr>
      </p:pic>
      <p:cxnSp>
        <p:nvCxnSpPr>
          <p:cNvPr id="18" name="Conector recto 17"/>
          <p:cNvCxnSpPr/>
          <p:nvPr/>
        </p:nvCxnSpPr>
        <p:spPr>
          <a:xfrm flipH="1" flipV="1">
            <a:off x="5842752" y="4880187"/>
            <a:ext cx="236857" cy="1864583"/>
          </a:xfrm>
          <a:prstGeom prst="line">
            <a:avLst/>
          </a:prstGeom>
          <a:ln w="412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9" name="CuadroTexto 18"/>
          <p:cNvSpPr txBox="1"/>
          <p:nvPr/>
        </p:nvSpPr>
        <p:spPr>
          <a:xfrm>
            <a:off x="6345685" y="6553516"/>
            <a:ext cx="2197290" cy="276999"/>
          </a:xfrm>
          <a:prstGeom prst="rect">
            <a:avLst/>
          </a:prstGeom>
          <a:noFill/>
        </p:spPr>
        <p:txBody>
          <a:bodyPr wrap="square" rtlCol="0">
            <a:spAutoFit/>
          </a:bodyPr>
          <a:lstStyle/>
          <a:p>
            <a:r>
              <a:rPr lang="es-CL" sz="1200" dirty="0">
                <a:solidFill>
                  <a:schemeClr val="bg1"/>
                </a:solidFill>
              </a:rPr>
              <a:t>PLANO </a:t>
            </a:r>
            <a:r>
              <a:rPr lang="es-CL" sz="1200" dirty="0" smtClean="0">
                <a:solidFill>
                  <a:schemeClr val="bg1"/>
                </a:solidFill>
              </a:rPr>
              <a:t>VERANO POR LA NOCHE</a:t>
            </a:r>
            <a:endParaRPr lang="es-CL" sz="1200" dirty="0">
              <a:solidFill>
                <a:schemeClr val="bg1"/>
              </a:solidFill>
            </a:endParaRPr>
          </a:p>
        </p:txBody>
      </p:sp>
      <p:sp>
        <p:nvSpPr>
          <p:cNvPr id="21" name="CuadroTexto 20"/>
          <p:cNvSpPr txBox="1"/>
          <p:nvPr/>
        </p:nvSpPr>
        <p:spPr>
          <a:xfrm>
            <a:off x="3562959" y="58214"/>
            <a:ext cx="5390866" cy="338554"/>
          </a:xfrm>
          <a:prstGeom prst="rect">
            <a:avLst/>
          </a:prstGeom>
          <a:noFill/>
        </p:spPr>
        <p:txBody>
          <a:bodyPr wrap="square" rtlCol="0">
            <a:spAutoFit/>
          </a:bodyPr>
          <a:lstStyle/>
          <a:p>
            <a:r>
              <a:rPr lang="es-CL" sz="1600" b="1" dirty="0">
                <a:solidFill>
                  <a:schemeClr val="bg1"/>
                </a:solidFill>
              </a:rPr>
              <a:t>EL PARQUE EN </a:t>
            </a:r>
            <a:r>
              <a:rPr lang="es-CL" sz="1600" b="1" dirty="0" smtClean="0">
                <a:solidFill>
                  <a:schemeClr val="bg1"/>
                </a:solidFill>
              </a:rPr>
              <a:t>VERANO POR LA NOCHE</a:t>
            </a:r>
            <a:endParaRPr lang="es-CL" sz="1600" b="1" dirty="0">
              <a:solidFill>
                <a:schemeClr val="bg1"/>
              </a:solidFill>
            </a:endParaRPr>
          </a:p>
        </p:txBody>
      </p:sp>
      <p:sp>
        <p:nvSpPr>
          <p:cNvPr id="22" name="CuadroTexto 21"/>
          <p:cNvSpPr txBox="1"/>
          <p:nvPr/>
        </p:nvSpPr>
        <p:spPr>
          <a:xfrm>
            <a:off x="5842751" y="4736412"/>
            <a:ext cx="1014836" cy="369332"/>
          </a:xfrm>
          <a:prstGeom prst="rect">
            <a:avLst/>
          </a:prstGeom>
          <a:noFill/>
          <a:effectLst/>
        </p:spPr>
        <p:txBody>
          <a:bodyPr wrap="square" rtlCol="0">
            <a:spAutoFit/>
          </a:bodyPr>
          <a:lstStyle/>
          <a:p>
            <a:r>
              <a:rPr lang="es-CL" b="1" dirty="0">
                <a:solidFill>
                  <a:schemeClr val="bg1"/>
                </a:solidFill>
              </a:rPr>
              <a:t>A’</a:t>
            </a:r>
          </a:p>
        </p:txBody>
      </p:sp>
      <p:sp>
        <p:nvSpPr>
          <p:cNvPr id="23" name="CuadroTexto 22"/>
          <p:cNvSpPr txBox="1"/>
          <p:nvPr/>
        </p:nvSpPr>
        <p:spPr>
          <a:xfrm>
            <a:off x="6055146" y="6498798"/>
            <a:ext cx="1014836" cy="369332"/>
          </a:xfrm>
          <a:prstGeom prst="rect">
            <a:avLst/>
          </a:prstGeom>
          <a:noFill/>
          <a:effectLst/>
        </p:spPr>
        <p:txBody>
          <a:bodyPr wrap="square" rtlCol="0">
            <a:spAutoFit/>
          </a:bodyPr>
          <a:lstStyle/>
          <a:p>
            <a:r>
              <a:rPr lang="es-CL" b="1" dirty="0">
                <a:solidFill>
                  <a:schemeClr val="bg1"/>
                </a:solidFill>
              </a:rPr>
              <a:t>A</a:t>
            </a:r>
          </a:p>
        </p:txBody>
      </p:sp>
      <p:pic>
        <p:nvPicPr>
          <p:cNvPr id="25" name="Imagen 24"/>
          <p:cNvPicPr>
            <a:picLocks noChangeAspect="1"/>
          </p:cNvPicPr>
          <p:nvPr/>
        </p:nvPicPr>
        <p:blipFill>
          <a:blip r:embed="rId4" cstate="print">
            <a:extLst>
              <a:ext uri="{BEBA8EAE-BF5A-486C-A8C5-ECC9F3942E4B}">
                <a14:imgProps xmlns:a14="http://schemas.microsoft.com/office/drawing/2010/main">
                  <a14:imgLayer r:embed="rId5">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3339528" y="1711233"/>
            <a:ext cx="5431238" cy="2818271"/>
          </a:xfrm>
          <a:prstGeom prst="rect">
            <a:avLst/>
          </a:prstGeom>
        </p:spPr>
      </p:pic>
      <p:pic>
        <p:nvPicPr>
          <p:cNvPr id="26" name="Imagen 25"/>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1975514" y="0"/>
            <a:ext cx="1587444" cy="2599597"/>
          </a:xfrm>
          <a:prstGeom prst="rect">
            <a:avLst/>
          </a:prstGeom>
        </p:spPr>
      </p:pic>
      <p:pic>
        <p:nvPicPr>
          <p:cNvPr id="27" name="Imagen 26"/>
          <p:cNvPicPr>
            <a:picLocks noChangeAspect="1"/>
          </p:cNvPicPr>
          <p:nvPr/>
        </p:nvPicPr>
        <p:blipFill>
          <a:blip r:embed="rId7" cstate="print">
            <a:extLst>
              <a:ext uri="{BEBA8EAE-BF5A-486C-A8C5-ECC9F3942E4B}">
                <a14:imgProps xmlns:a14="http://schemas.microsoft.com/office/drawing/2010/main">
                  <a14:imgLayer r:embed="rId8">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4972103" y="329515"/>
            <a:ext cx="3770966" cy="1174810"/>
          </a:xfrm>
          <a:prstGeom prst="rect">
            <a:avLst/>
          </a:prstGeom>
        </p:spPr>
      </p:pic>
      <p:sp>
        <p:nvSpPr>
          <p:cNvPr id="28" name="CuadroTexto 27"/>
          <p:cNvSpPr txBox="1"/>
          <p:nvPr/>
        </p:nvSpPr>
        <p:spPr>
          <a:xfrm>
            <a:off x="3763889" y="4482456"/>
            <a:ext cx="2197290" cy="276999"/>
          </a:xfrm>
          <a:prstGeom prst="rect">
            <a:avLst/>
          </a:prstGeom>
          <a:noFill/>
        </p:spPr>
        <p:txBody>
          <a:bodyPr wrap="square" rtlCol="0">
            <a:spAutoFit/>
          </a:bodyPr>
          <a:lstStyle/>
          <a:p>
            <a:r>
              <a:rPr lang="es-CL" sz="1200" dirty="0">
                <a:solidFill>
                  <a:schemeClr val="bg1"/>
                </a:solidFill>
              </a:rPr>
              <a:t>CORTE </a:t>
            </a:r>
            <a:r>
              <a:rPr lang="es-CL" sz="1200" dirty="0" smtClean="0">
                <a:solidFill>
                  <a:schemeClr val="bg1"/>
                </a:solidFill>
              </a:rPr>
              <a:t>VERANO POR LA NOCHE</a:t>
            </a:r>
            <a:endParaRPr lang="es-CL" sz="1200" dirty="0">
              <a:solidFill>
                <a:schemeClr val="bg1"/>
              </a:solidFill>
            </a:endParaRPr>
          </a:p>
        </p:txBody>
      </p:sp>
      <p:sp>
        <p:nvSpPr>
          <p:cNvPr id="29" name="CuadroTexto 28"/>
          <p:cNvSpPr txBox="1"/>
          <p:nvPr/>
        </p:nvSpPr>
        <p:spPr>
          <a:xfrm>
            <a:off x="3442648" y="1495215"/>
            <a:ext cx="2197290" cy="461665"/>
          </a:xfrm>
          <a:prstGeom prst="rect">
            <a:avLst/>
          </a:prstGeom>
          <a:noFill/>
        </p:spPr>
        <p:txBody>
          <a:bodyPr wrap="square" rtlCol="0">
            <a:spAutoFit/>
          </a:bodyPr>
          <a:lstStyle/>
          <a:p>
            <a:pPr algn="r"/>
            <a:r>
              <a:rPr lang="es-CL" sz="1200" dirty="0">
                <a:solidFill>
                  <a:schemeClr val="bg1"/>
                </a:solidFill>
              </a:rPr>
              <a:t>CORTE TOTAL</a:t>
            </a:r>
          </a:p>
          <a:p>
            <a:pPr algn="r"/>
            <a:r>
              <a:rPr lang="es-CL" sz="1200" dirty="0">
                <a:solidFill>
                  <a:schemeClr val="bg1"/>
                </a:solidFill>
              </a:rPr>
              <a:t> </a:t>
            </a:r>
            <a:r>
              <a:rPr lang="es-CL" sz="1200" dirty="0" smtClean="0">
                <a:solidFill>
                  <a:schemeClr val="bg1"/>
                </a:solidFill>
              </a:rPr>
              <a:t>VERANO </a:t>
            </a:r>
            <a:r>
              <a:rPr lang="es-CL" sz="1200" dirty="0">
                <a:solidFill>
                  <a:schemeClr val="bg1"/>
                </a:solidFill>
              </a:rPr>
              <a:t>POR LA </a:t>
            </a:r>
            <a:r>
              <a:rPr lang="es-CL" sz="1200" dirty="0" smtClean="0">
                <a:solidFill>
                  <a:schemeClr val="bg1"/>
                </a:solidFill>
              </a:rPr>
              <a:t>NOCHE</a:t>
            </a:r>
            <a:endParaRPr lang="es-CL" sz="1200" dirty="0">
              <a:solidFill>
                <a:schemeClr val="bg1"/>
              </a:solidFill>
            </a:endParaRPr>
          </a:p>
        </p:txBody>
      </p:sp>
      <p:sp>
        <p:nvSpPr>
          <p:cNvPr id="30" name="CuadroTexto 29"/>
          <p:cNvSpPr txBox="1"/>
          <p:nvPr/>
        </p:nvSpPr>
        <p:spPr>
          <a:xfrm>
            <a:off x="3256471" y="4482454"/>
            <a:ext cx="1014836" cy="369332"/>
          </a:xfrm>
          <a:prstGeom prst="rect">
            <a:avLst/>
          </a:prstGeom>
          <a:noFill/>
          <a:effectLst/>
        </p:spPr>
        <p:txBody>
          <a:bodyPr wrap="square" rtlCol="0">
            <a:spAutoFit/>
          </a:bodyPr>
          <a:lstStyle/>
          <a:p>
            <a:r>
              <a:rPr lang="es-CL" b="1" dirty="0">
                <a:solidFill>
                  <a:schemeClr val="bg1"/>
                </a:solidFill>
              </a:rPr>
              <a:t>A’</a:t>
            </a:r>
          </a:p>
        </p:txBody>
      </p:sp>
      <p:sp>
        <p:nvSpPr>
          <p:cNvPr id="31" name="CuadroTexto 30"/>
          <p:cNvSpPr txBox="1"/>
          <p:nvPr/>
        </p:nvSpPr>
        <p:spPr>
          <a:xfrm>
            <a:off x="4862534" y="1200043"/>
            <a:ext cx="1014836" cy="369332"/>
          </a:xfrm>
          <a:prstGeom prst="rect">
            <a:avLst/>
          </a:prstGeom>
          <a:noFill/>
          <a:effectLst/>
        </p:spPr>
        <p:txBody>
          <a:bodyPr wrap="square" rtlCol="0">
            <a:spAutoFit/>
          </a:bodyPr>
          <a:lstStyle/>
          <a:p>
            <a:r>
              <a:rPr lang="es-CL" b="1" dirty="0">
                <a:solidFill>
                  <a:schemeClr val="bg1"/>
                </a:solidFill>
              </a:rPr>
              <a:t>A’</a:t>
            </a:r>
          </a:p>
        </p:txBody>
      </p:sp>
      <p:sp>
        <p:nvSpPr>
          <p:cNvPr id="32" name="CuadroTexto 31"/>
          <p:cNvSpPr txBox="1"/>
          <p:nvPr/>
        </p:nvSpPr>
        <p:spPr>
          <a:xfrm>
            <a:off x="8464403" y="4082783"/>
            <a:ext cx="1014836" cy="369332"/>
          </a:xfrm>
          <a:prstGeom prst="rect">
            <a:avLst/>
          </a:prstGeom>
          <a:noFill/>
          <a:effectLst/>
        </p:spPr>
        <p:txBody>
          <a:bodyPr wrap="square" rtlCol="0">
            <a:spAutoFit/>
          </a:bodyPr>
          <a:lstStyle/>
          <a:p>
            <a:r>
              <a:rPr lang="es-CL" b="1" dirty="0">
                <a:solidFill>
                  <a:schemeClr val="bg1"/>
                </a:solidFill>
              </a:rPr>
              <a:t>A</a:t>
            </a:r>
          </a:p>
        </p:txBody>
      </p:sp>
      <p:sp>
        <p:nvSpPr>
          <p:cNvPr id="33" name="CuadroTexto 32"/>
          <p:cNvSpPr txBox="1"/>
          <p:nvPr/>
        </p:nvSpPr>
        <p:spPr>
          <a:xfrm>
            <a:off x="8464402" y="1254225"/>
            <a:ext cx="1014836" cy="369332"/>
          </a:xfrm>
          <a:prstGeom prst="rect">
            <a:avLst/>
          </a:prstGeom>
          <a:noFill/>
          <a:effectLst/>
        </p:spPr>
        <p:txBody>
          <a:bodyPr wrap="square" rtlCol="0">
            <a:spAutoFit/>
          </a:bodyPr>
          <a:lstStyle/>
          <a:p>
            <a:r>
              <a:rPr lang="es-CL" b="1" dirty="0">
                <a:solidFill>
                  <a:schemeClr val="bg1"/>
                </a:solidFill>
              </a:rPr>
              <a:t>A</a:t>
            </a:r>
          </a:p>
        </p:txBody>
      </p:sp>
      <p:sp>
        <p:nvSpPr>
          <p:cNvPr id="2" name="Marcador de número de diapositiva 1"/>
          <p:cNvSpPr>
            <a:spLocks noGrp="1"/>
          </p:cNvSpPr>
          <p:nvPr>
            <p:ph type="sldNum" sz="quarter" idx="12"/>
          </p:nvPr>
        </p:nvSpPr>
        <p:spPr/>
        <p:txBody>
          <a:bodyPr/>
          <a:lstStyle/>
          <a:p>
            <a:fld id="{0E61FBEB-4997-4370-9208-E2699A9F876D}" type="slidenum">
              <a:rPr lang="es-CL" smtClean="0"/>
              <a:t>43</a:t>
            </a:fld>
            <a:endParaRPr lang="es-CL" dirty="0"/>
          </a:p>
        </p:txBody>
      </p:sp>
    </p:spTree>
    <p:extLst>
      <p:ext uri="{BB962C8B-B14F-4D97-AF65-F5344CB8AC3E}">
        <p14:creationId xmlns:p14="http://schemas.microsoft.com/office/powerpoint/2010/main" val="310160843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03695" y="4308769"/>
            <a:ext cx="6140305" cy="1760220"/>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61306" y="2921465"/>
            <a:ext cx="3982692" cy="1387304"/>
          </a:xfrm>
          <a:prstGeom prst="rect">
            <a:avLst/>
          </a:prstGeom>
        </p:spPr>
      </p:pic>
      <p:pic>
        <p:nvPicPr>
          <p:cNvPr id="6" name="Imagen 5"/>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879713" y="1852993"/>
            <a:ext cx="4264285" cy="945848"/>
          </a:xfrm>
          <a:prstGeom prst="rect">
            <a:avLst/>
          </a:prstGeom>
        </p:spPr>
      </p:pic>
      <p:sp>
        <p:nvSpPr>
          <p:cNvPr id="7" name="CuadroTexto 6"/>
          <p:cNvSpPr txBox="1"/>
          <p:nvPr/>
        </p:nvSpPr>
        <p:spPr>
          <a:xfrm>
            <a:off x="4834717" y="910059"/>
            <a:ext cx="4309281" cy="810607"/>
          </a:xfrm>
          <a:prstGeom prst="rect">
            <a:avLst/>
          </a:prstGeom>
          <a:noFill/>
        </p:spPr>
        <p:txBody>
          <a:bodyPr wrap="square" rtlCol="0">
            <a:spAutoFit/>
          </a:bodyPr>
          <a:lstStyle/>
          <a:p>
            <a:pPr algn="r"/>
            <a:r>
              <a:rPr lang="es-CL" sz="1400" b="1" dirty="0">
                <a:latin typeface="Arial" panose="020B0604020202020204" pitchFamily="34" charset="0"/>
                <a:cs typeface="Arial" panose="020B0604020202020204" pitchFamily="34" charset="0"/>
              </a:rPr>
              <a:t>DETALLE ASIENTOS</a:t>
            </a:r>
          </a:p>
          <a:p>
            <a:pPr algn="r"/>
            <a:r>
              <a:rPr lang="es-CL" sz="1089" dirty="0">
                <a:latin typeface="Arial" panose="020B0604020202020204" pitchFamily="34" charset="0"/>
                <a:cs typeface="Arial" panose="020B0604020202020204" pitchFamily="34" charset="0"/>
              </a:rPr>
              <a:t> Asientos  con la orientación y salientes del recorrido, construyen las pausas plazas del paseo y dan las distintas posibilidades de habitar el lugar, con dos alturas y una pendiente para recostarse.</a:t>
            </a:r>
            <a:endParaRPr lang="es-CL" sz="1814" dirty="0">
              <a:latin typeface="Arial" panose="020B0604020202020204" pitchFamily="34" charset="0"/>
              <a:cs typeface="Arial" panose="020B0604020202020204" pitchFamily="34" charset="0"/>
            </a:endParaRPr>
          </a:p>
        </p:txBody>
      </p:sp>
      <p:sp>
        <p:nvSpPr>
          <p:cNvPr id="2" name="Marcador de número de diapositiva 1"/>
          <p:cNvSpPr>
            <a:spLocks noGrp="1"/>
          </p:cNvSpPr>
          <p:nvPr>
            <p:ph type="sldNum" sz="quarter" idx="12"/>
          </p:nvPr>
        </p:nvSpPr>
        <p:spPr/>
        <p:txBody>
          <a:bodyPr/>
          <a:lstStyle/>
          <a:p>
            <a:fld id="{0E61FBEB-4997-4370-9208-E2699A9F876D}" type="slidenum">
              <a:rPr lang="es-CL" smtClean="0"/>
              <a:t>44</a:t>
            </a:fld>
            <a:endParaRPr lang="es-CL"/>
          </a:p>
        </p:txBody>
      </p:sp>
      <p:sp>
        <p:nvSpPr>
          <p:cNvPr id="8" name="CuadroTexto 7"/>
          <p:cNvSpPr txBox="1"/>
          <p:nvPr/>
        </p:nvSpPr>
        <p:spPr>
          <a:xfrm>
            <a:off x="4834716" y="63609"/>
            <a:ext cx="4309281" cy="343620"/>
          </a:xfrm>
          <a:prstGeom prst="rect">
            <a:avLst/>
          </a:prstGeom>
          <a:noFill/>
        </p:spPr>
        <p:txBody>
          <a:bodyPr wrap="square" rtlCol="0">
            <a:spAutoFit/>
          </a:bodyPr>
          <a:lstStyle/>
          <a:p>
            <a:pPr algn="r"/>
            <a:r>
              <a:rPr lang="es-CL" sz="1633" b="1" dirty="0" smtClean="0">
                <a:latin typeface="Arial" panose="020B0604020202020204" pitchFamily="34" charset="0"/>
                <a:cs typeface="Arial" panose="020B0604020202020204" pitchFamily="34" charset="0"/>
              </a:rPr>
              <a:t>EQUIPAMIENTOS DEL PARQUE</a:t>
            </a:r>
            <a:endParaRPr lang="es-CL" sz="1814"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9619116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4977396" y="1463014"/>
            <a:ext cx="1701637" cy="2192230"/>
          </a:xfrm>
          <a:prstGeom prst="rect">
            <a:avLst/>
          </a:prstGeom>
        </p:spPr>
      </p:pic>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39639" y="1463014"/>
            <a:ext cx="2377065" cy="1782798"/>
          </a:xfrm>
          <a:prstGeom prst="rect">
            <a:avLst/>
          </a:prstGeom>
        </p:spPr>
      </p:pic>
      <p:sp>
        <p:nvSpPr>
          <p:cNvPr id="2" name="Marcador de número de diapositiva 1"/>
          <p:cNvSpPr>
            <a:spLocks noGrp="1"/>
          </p:cNvSpPr>
          <p:nvPr>
            <p:ph type="sldNum" sz="quarter" idx="12"/>
          </p:nvPr>
        </p:nvSpPr>
        <p:spPr/>
        <p:txBody>
          <a:bodyPr/>
          <a:lstStyle/>
          <a:p>
            <a:fld id="{0E61FBEB-4997-4370-9208-E2699A9F876D}" type="slidenum">
              <a:rPr lang="es-CL" smtClean="0"/>
              <a:t>45</a:t>
            </a:fld>
            <a:endParaRPr lang="es-CL"/>
          </a:p>
        </p:txBody>
      </p:sp>
      <p:pic>
        <p:nvPicPr>
          <p:cNvPr id="3" name="Imagen 2"/>
          <p:cNvPicPr>
            <a:picLocks noChangeAspect="1"/>
          </p:cNvPicPr>
          <p:nvPr/>
        </p:nvPicPr>
        <p:blipFill rotWithShape="1">
          <a:blip r:embed="rId4" cstate="print">
            <a:extLst>
              <a:ext uri="{28A0092B-C50C-407E-A947-70E740481C1C}">
                <a14:useLocalDpi xmlns:a14="http://schemas.microsoft.com/office/drawing/2010/main" val="0"/>
              </a:ext>
            </a:extLst>
          </a:blip>
          <a:srcRect t="19137"/>
          <a:stretch/>
        </p:blipFill>
        <p:spPr>
          <a:xfrm>
            <a:off x="4977396" y="3944203"/>
            <a:ext cx="4064805" cy="2466740"/>
          </a:xfrm>
          <a:prstGeom prst="rect">
            <a:avLst/>
          </a:prstGeom>
        </p:spPr>
      </p:pic>
      <p:sp>
        <p:nvSpPr>
          <p:cNvPr id="8" name="CuadroTexto 7"/>
          <p:cNvSpPr txBox="1"/>
          <p:nvPr/>
        </p:nvSpPr>
        <p:spPr>
          <a:xfrm>
            <a:off x="4981433" y="317188"/>
            <a:ext cx="4162567" cy="1145826"/>
          </a:xfrm>
          <a:prstGeom prst="rect">
            <a:avLst/>
          </a:prstGeom>
          <a:noFill/>
        </p:spPr>
        <p:txBody>
          <a:bodyPr wrap="square" rtlCol="0">
            <a:spAutoFit/>
          </a:bodyPr>
          <a:lstStyle/>
          <a:p>
            <a:pPr algn="r"/>
            <a:r>
              <a:rPr lang="es-CL" sz="1400" b="1" dirty="0" smtClean="0">
                <a:latin typeface="Arial" panose="020B0604020202020204" pitchFamily="34" charset="0"/>
                <a:cs typeface="Arial" panose="020B0604020202020204" pitchFamily="34" charset="0"/>
              </a:rPr>
              <a:t>EQUIPAMIENTO DEL PARQUE POR LA NOCHE</a:t>
            </a:r>
            <a:endParaRPr lang="es-CL" sz="1400" b="1" dirty="0">
              <a:latin typeface="Arial" panose="020B0604020202020204" pitchFamily="34" charset="0"/>
              <a:cs typeface="Arial" panose="020B0604020202020204" pitchFamily="34" charset="0"/>
            </a:endParaRPr>
          </a:p>
          <a:p>
            <a:pPr algn="just"/>
            <a:r>
              <a:rPr lang="es-CL" sz="1089" dirty="0">
                <a:latin typeface="Arial" panose="020B0604020202020204" pitchFamily="34" charset="0"/>
                <a:cs typeface="Arial" panose="020B0604020202020204" pitchFamily="34" charset="0"/>
              </a:rPr>
              <a:t> Asientos </a:t>
            </a:r>
            <a:r>
              <a:rPr lang="es-CL" sz="1089" dirty="0" smtClean="0">
                <a:latin typeface="Arial" panose="020B0604020202020204" pitchFamily="34" charset="0"/>
                <a:cs typeface="Arial" panose="020B0604020202020204" pitchFamily="34" charset="0"/>
              </a:rPr>
              <a:t>por medio de la fuerte iluminación, le da valor al recorrido longitudinal de ciudad, creando unas pausas en los claros, con continuidad de basureros ecológicos. Y las farolas mediante sus alturas, me marcan un intermedio, entre los arboles y las personas </a:t>
            </a:r>
            <a:endParaRPr lang="es-CL" sz="1814"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4362097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rot="16200000">
            <a:off x="6623913" y="3800447"/>
            <a:ext cx="4460989" cy="650819"/>
          </a:xfrm>
          <a:prstGeom prst="rect">
            <a:avLst/>
          </a:prstGeom>
          <a:noFill/>
        </p:spPr>
        <p:txBody>
          <a:bodyPr wrap="square" rtlCol="0">
            <a:spAutoFit/>
          </a:bodyPr>
          <a:lstStyle/>
          <a:p>
            <a:r>
              <a:rPr lang="es-CL" sz="3629" b="1" dirty="0" smtClean="0"/>
              <a:t>BIBLIOGRAFÍA</a:t>
            </a:r>
            <a:endParaRPr lang="es-CL" sz="3266" b="1" dirty="0"/>
          </a:p>
        </p:txBody>
      </p:sp>
      <p:sp>
        <p:nvSpPr>
          <p:cNvPr id="2" name="Marcador de número de diapositiva 1"/>
          <p:cNvSpPr>
            <a:spLocks noGrp="1"/>
          </p:cNvSpPr>
          <p:nvPr>
            <p:ph type="sldNum" sz="quarter" idx="12"/>
          </p:nvPr>
        </p:nvSpPr>
        <p:spPr/>
        <p:txBody>
          <a:bodyPr/>
          <a:lstStyle/>
          <a:p>
            <a:fld id="{0E61FBEB-4997-4370-9208-E2699A9F876D}" type="slidenum">
              <a:rPr lang="es-CL" smtClean="0"/>
              <a:t>46</a:t>
            </a:fld>
            <a:endParaRPr lang="es-CL"/>
          </a:p>
        </p:txBody>
      </p:sp>
    </p:spTree>
    <p:extLst>
      <p:ext uri="{BB962C8B-B14F-4D97-AF65-F5344CB8AC3E}">
        <p14:creationId xmlns:p14="http://schemas.microsoft.com/office/powerpoint/2010/main" val="316873924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0E61FBEB-4997-4370-9208-E2699A9F876D}" type="slidenum">
              <a:rPr lang="es-CL" smtClean="0"/>
              <a:t>47</a:t>
            </a:fld>
            <a:endParaRPr lang="es-CL"/>
          </a:p>
        </p:txBody>
      </p:sp>
      <p:sp>
        <p:nvSpPr>
          <p:cNvPr id="5" name="CuadroTexto 4"/>
          <p:cNvSpPr txBox="1"/>
          <p:nvPr/>
        </p:nvSpPr>
        <p:spPr>
          <a:xfrm>
            <a:off x="4260662" y="2130624"/>
            <a:ext cx="4558352" cy="4154984"/>
          </a:xfrm>
          <a:prstGeom prst="rect">
            <a:avLst/>
          </a:prstGeom>
          <a:noFill/>
        </p:spPr>
        <p:txBody>
          <a:bodyPr wrap="square" rtlCol="0">
            <a:spAutoFit/>
          </a:bodyPr>
          <a:lstStyle/>
          <a:p>
            <a:pPr marL="171450" indent="-171450" algn="just">
              <a:buFontTx/>
              <a:buChar char="-"/>
            </a:pPr>
            <a:r>
              <a:rPr lang="es-CL" sz="1200" dirty="0">
                <a:latin typeface="Arial" panose="020B0604020202020204" pitchFamily="34" charset="0"/>
                <a:cs typeface="Arial" panose="020B0604020202020204" pitchFamily="34" charset="0"/>
              </a:rPr>
              <a:t>Santiago de Chile. Armando de Ramón. Editorial sudamericana 2000.</a:t>
            </a:r>
          </a:p>
          <a:p>
            <a:pPr marL="171450" indent="-171450" algn="just">
              <a:buFontTx/>
              <a:buChar char="-"/>
            </a:pPr>
            <a:r>
              <a:rPr lang="es-CL" sz="1200" dirty="0" smtClean="0">
                <a:latin typeface="Arial" panose="020B0604020202020204" pitchFamily="34" charset="0"/>
                <a:cs typeface="Arial" panose="020B0604020202020204" pitchFamily="34" charset="0"/>
              </a:rPr>
              <a:t>Para la comprensión del espacio público en </a:t>
            </a:r>
            <a:r>
              <a:rPr lang="es-CL" sz="1200" dirty="0" err="1" smtClean="0">
                <a:latin typeface="Arial" panose="020B0604020202020204" pitchFamily="34" charset="0"/>
                <a:cs typeface="Arial" panose="020B0604020202020204" pitchFamily="34" charset="0"/>
              </a:rPr>
              <a:t>Santiagp</a:t>
            </a:r>
            <a:r>
              <a:rPr lang="es-CL" sz="1200" dirty="0" smtClean="0">
                <a:latin typeface="Arial" panose="020B0604020202020204" pitchFamily="34" charset="0"/>
                <a:cs typeface="Arial" panose="020B0604020202020204" pitchFamily="34" charset="0"/>
              </a:rPr>
              <a:t> de Chile: la segunda mitad del siglo XIX y la época del Centenario. Beatriz Aguirre – Simón Castillo. Universidad Central 2002.</a:t>
            </a:r>
          </a:p>
          <a:p>
            <a:pPr marL="171450" indent="-171450" algn="just">
              <a:buFontTx/>
              <a:buChar char="-"/>
            </a:pPr>
            <a:r>
              <a:rPr lang="es-CL" sz="1200" dirty="0" smtClean="0">
                <a:latin typeface="Arial" panose="020B0604020202020204" pitchFamily="34" charset="0"/>
                <a:cs typeface="Arial" panose="020B0604020202020204" pitchFamily="34" charset="0"/>
              </a:rPr>
              <a:t>Espacios </a:t>
            </a:r>
            <a:r>
              <a:rPr lang="es-CL" sz="1200" dirty="0">
                <a:latin typeface="Arial" panose="020B0604020202020204" pitchFamily="34" charset="0"/>
                <a:cs typeface="Arial" panose="020B0604020202020204" pitchFamily="34" charset="0"/>
              </a:rPr>
              <a:t>verdes para una ciudad sostenible. Planificación, proyecto, mantenimiento y gestión. Antoni Falcón. GG 2007.</a:t>
            </a:r>
          </a:p>
          <a:p>
            <a:pPr marL="171450" indent="-171450" algn="just">
              <a:buFontTx/>
              <a:buChar char="-"/>
            </a:pPr>
            <a:r>
              <a:rPr lang="es-CL" sz="1200" dirty="0">
                <a:latin typeface="Arial" panose="020B0604020202020204" pitchFamily="34" charset="0"/>
                <a:cs typeface="Arial" panose="020B0604020202020204" pitchFamily="34" charset="0"/>
              </a:rPr>
              <a:t>El dibujo en el proyecto del paisaje. Edward </a:t>
            </a:r>
            <a:r>
              <a:rPr lang="es-CL" sz="1200" dirty="0" err="1">
                <a:latin typeface="Arial" panose="020B0604020202020204" pitchFamily="34" charset="0"/>
                <a:cs typeface="Arial" panose="020B0604020202020204" pitchFamily="34" charset="0"/>
              </a:rPr>
              <a:t>Hutchison</a:t>
            </a:r>
            <a:r>
              <a:rPr lang="es-CL" sz="1200" dirty="0">
                <a:latin typeface="Arial" panose="020B0604020202020204" pitchFamily="34" charset="0"/>
                <a:cs typeface="Arial" panose="020B0604020202020204" pitchFamily="34" charset="0"/>
              </a:rPr>
              <a:t>. GG 2011.</a:t>
            </a:r>
          </a:p>
          <a:p>
            <a:pPr marL="171450" indent="-171450" algn="just">
              <a:buFontTx/>
              <a:buChar char="-"/>
            </a:pPr>
            <a:r>
              <a:rPr lang="es-CL" sz="1200" dirty="0">
                <a:latin typeface="Arial" panose="020B0604020202020204" pitchFamily="34" charset="0"/>
                <a:cs typeface="Arial" panose="020B0604020202020204" pitchFamily="34" charset="0"/>
              </a:rPr>
              <a:t>Agua reflejo de un valle en el tiempo. Gloria </a:t>
            </a:r>
            <a:r>
              <a:rPr lang="es-CL" sz="1200" dirty="0" err="1">
                <a:latin typeface="Arial" panose="020B0604020202020204" pitchFamily="34" charset="0"/>
                <a:cs typeface="Arial" panose="020B0604020202020204" pitchFamily="34" charset="0"/>
              </a:rPr>
              <a:t>Valek</a:t>
            </a:r>
            <a:r>
              <a:rPr lang="es-CL" sz="1200" dirty="0">
                <a:latin typeface="Arial" panose="020B0604020202020204" pitchFamily="34" charset="0"/>
                <a:cs typeface="Arial" panose="020B0604020202020204" pitchFamily="34" charset="0"/>
              </a:rPr>
              <a:t> Valdés. Historia de la ciencia y la técnica 2000</a:t>
            </a:r>
          </a:p>
          <a:p>
            <a:pPr marL="171450" indent="-171450" algn="just">
              <a:buFontTx/>
              <a:buChar char="-"/>
            </a:pPr>
            <a:r>
              <a:rPr lang="es-CL" sz="1200" dirty="0" smtClean="0">
                <a:latin typeface="Arial" panose="020B0604020202020204" pitchFamily="34" charset="0"/>
                <a:cs typeface="Arial" panose="020B0604020202020204" pitchFamily="34" charset="0"/>
              </a:rPr>
              <a:t>Manual de manejo de áreas verdes para proyectos concesionados. MOP DGOP. Javiera Silva. 2006.</a:t>
            </a:r>
          </a:p>
          <a:p>
            <a:pPr marL="171450" indent="-171450" algn="just">
              <a:buFontTx/>
              <a:buChar char="-"/>
            </a:pPr>
            <a:r>
              <a:rPr lang="es-CL" sz="1200" dirty="0">
                <a:latin typeface="Arial" panose="020B0604020202020204" pitchFamily="34" charset="0"/>
                <a:cs typeface="Arial" panose="020B0604020202020204" pitchFamily="34" charset="0"/>
              </a:rPr>
              <a:t>Árboles de parques y jardines. Profesor Juan Muñoz. www.recursostic.educación.es </a:t>
            </a:r>
          </a:p>
          <a:p>
            <a:pPr marL="171450" indent="-171450" algn="just">
              <a:buFontTx/>
              <a:buChar char="-"/>
            </a:pPr>
            <a:r>
              <a:rPr lang="es-CL" sz="1200" dirty="0" smtClean="0">
                <a:latin typeface="Arial" panose="020B0604020202020204" pitchFamily="34" charset="0"/>
                <a:cs typeface="Arial" panose="020B0604020202020204" pitchFamily="34" charset="0"/>
              </a:rPr>
              <a:t>Jardines de verano. Revista Jardín. Diciembre 2009.</a:t>
            </a:r>
          </a:p>
          <a:p>
            <a:pPr marL="171450" indent="-171450" algn="just">
              <a:buFontTx/>
              <a:buChar char="-"/>
            </a:pPr>
            <a:r>
              <a:rPr lang="es-CL" sz="1200" dirty="0" smtClean="0">
                <a:latin typeface="Arial" panose="020B0604020202020204" pitchFamily="34" charset="0"/>
                <a:cs typeface="Arial" panose="020B0604020202020204" pitchFamily="34" charset="0"/>
              </a:rPr>
              <a:t>A puro color. Revista Jardín. junio 2009.</a:t>
            </a:r>
          </a:p>
          <a:p>
            <a:pPr marL="171450" indent="-171450" algn="just">
              <a:buFontTx/>
              <a:buChar char="-"/>
            </a:pPr>
            <a:r>
              <a:rPr lang="es-CL" sz="1200" dirty="0" smtClean="0">
                <a:latin typeface="Arial" panose="020B0604020202020204" pitchFamily="34" charset="0"/>
                <a:cs typeface="Arial" panose="020B0604020202020204" pitchFamily="34" charset="0"/>
              </a:rPr>
              <a:t>Primavera sustentable. Revista Jardín. Septiembre 2009.</a:t>
            </a:r>
          </a:p>
          <a:p>
            <a:pPr marL="171450" indent="-171450" algn="just">
              <a:buFontTx/>
              <a:buChar char="-"/>
            </a:pPr>
            <a:r>
              <a:rPr lang="es-CL" sz="1200" dirty="0" smtClean="0">
                <a:latin typeface="Arial" panose="020B0604020202020204" pitchFamily="34" charset="0"/>
                <a:cs typeface="Arial" panose="020B0604020202020204" pitchFamily="34" charset="0"/>
              </a:rPr>
              <a:t>Lo mejor para el frío. </a:t>
            </a:r>
            <a:r>
              <a:rPr lang="es-CL" sz="1200" dirty="0" err="1" smtClean="0">
                <a:latin typeface="Arial" panose="020B0604020202020204" pitchFamily="34" charset="0"/>
                <a:cs typeface="Arial" panose="020B0604020202020204" pitchFamily="34" charset="0"/>
              </a:rPr>
              <a:t>Resvista</a:t>
            </a:r>
            <a:r>
              <a:rPr lang="es-CL" sz="1200" dirty="0" smtClean="0">
                <a:latin typeface="Arial" panose="020B0604020202020204" pitchFamily="34" charset="0"/>
                <a:cs typeface="Arial" panose="020B0604020202020204" pitchFamily="34" charset="0"/>
              </a:rPr>
              <a:t> Jardín. Junio 2010.</a:t>
            </a:r>
          </a:p>
          <a:p>
            <a:pPr marL="171450" indent="-171450" algn="just">
              <a:buFontTx/>
              <a:buChar char="-"/>
            </a:pPr>
            <a:r>
              <a:rPr lang="es-CL" sz="1200" dirty="0" smtClean="0">
                <a:latin typeface="Arial" panose="020B0604020202020204" pitchFamily="34" charset="0"/>
                <a:cs typeface="Arial" panose="020B0604020202020204" pitchFamily="34" charset="0"/>
              </a:rPr>
              <a:t>Árboles para el jardín. John </a:t>
            </a:r>
            <a:r>
              <a:rPr lang="es-CL" sz="1200" dirty="0" err="1" smtClean="0">
                <a:latin typeface="Arial" panose="020B0604020202020204" pitchFamily="34" charset="0"/>
                <a:cs typeface="Arial" panose="020B0604020202020204" pitchFamily="34" charset="0"/>
              </a:rPr>
              <a:t>Cushnie</a:t>
            </a:r>
            <a:r>
              <a:rPr lang="es-CL" sz="1200" dirty="0" smtClean="0">
                <a:latin typeface="Arial" panose="020B0604020202020204" pitchFamily="34" charset="0"/>
                <a:cs typeface="Arial" panose="020B0604020202020204" pitchFamily="34" charset="0"/>
              </a:rPr>
              <a:t>. </a:t>
            </a:r>
            <a:r>
              <a:rPr lang="es-CL" sz="1200" dirty="0" err="1" smtClean="0">
                <a:latin typeface="Arial" panose="020B0604020202020204" pitchFamily="34" charset="0"/>
                <a:cs typeface="Arial" panose="020B0604020202020204" pitchFamily="34" charset="0"/>
              </a:rPr>
              <a:t>Blume</a:t>
            </a:r>
            <a:r>
              <a:rPr lang="es-CL" sz="1200" dirty="0" smtClean="0">
                <a:latin typeface="Arial" panose="020B0604020202020204" pitchFamily="34" charset="0"/>
                <a:cs typeface="Arial" panose="020B0604020202020204" pitchFamily="34" charset="0"/>
              </a:rPr>
              <a:t> 2007.</a:t>
            </a:r>
          </a:p>
          <a:p>
            <a:pPr marL="171450" indent="-171450" algn="just">
              <a:buFontTx/>
              <a:buChar char="-"/>
            </a:pPr>
            <a:r>
              <a:rPr lang="es-CL" sz="1200" dirty="0" smtClean="0">
                <a:latin typeface="Arial" panose="020B0604020202020204" pitchFamily="34" charset="0"/>
                <a:cs typeface="Arial" panose="020B0604020202020204" pitchFamily="34" charset="0"/>
              </a:rPr>
              <a:t>El jardín moderno. Jane Brown. GG 2000.</a:t>
            </a:r>
          </a:p>
        </p:txBody>
      </p:sp>
    </p:spTree>
    <p:extLst>
      <p:ext uri="{BB962C8B-B14F-4D97-AF65-F5344CB8AC3E}">
        <p14:creationId xmlns:p14="http://schemas.microsoft.com/office/powerpoint/2010/main" val="37075942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0E61FBEB-4997-4370-9208-E2699A9F876D}" type="slidenum">
              <a:rPr lang="es-CL" smtClean="0"/>
              <a:t>5</a:t>
            </a:fld>
            <a:endParaRPr lang="es-CL"/>
          </a:p>
        </p:txBody>
      </p:sp>
      <p:sp>
        <p:nvSpPr>
          <p:cNvPr id="5" name="Rectángulo 4"/>
          <p:cNvSpPr/>
          <p:nvPr/>
        </p:nvSpPr>
        <p:spPr>
          <a:xfrm>
            <a:off x="4646471" y="2874708"/>
            <a:ext cx="4377044" cy="3612143"/>
          </a:xfrm>
          <a:prstGeom prst="rect">
            <a:avLst/>
          </a:prstGeom>
        </p:spPr>
        <p:txBody>
          <a:bodyPr wrap="square">
            <a:spAutoFit/>
          </a:bodyPr>
          <a:lstStyle/>
          <a:p>
            <a:pPr algn="just"/>
            <a:r>
              <a:rPr lang="es-CL" sz="1089" dirty="0" smtClean="0">
                <a:solidFill>
                  <a:srgbClr val="222222"/>
                </a:solidFill>
                <a:latin typeface="Arial" panose="020B0604020202020204" pitchFamily="34" charset="0"/>
                <a:cs typeface="Arial" panose="020B0604020202020204" pitchFamily="34" charset="0"/>
              </a:rPr>
              <a:t>El proyecto se encuentra emplazado en la ciudad de Santiago de Chile, en la Rivera del río Mapocho.</a:t>
            </a:r>
          </a:p>
          <a:p>
            <a:pPr algn="just"/>
            <a:r>
              <a:rPr lang="es-CL" sz="1089" dirty="0" smtClean="0">
                <a:solidFill>
                  <a:srgbClr val="222222"/>
                </a:solidFill>
                <a:latin typeface="Arial" panose="020B0604020202020204" pitchFamily="34" charset="0"/>
                <a:cs typeface="Arial" panose="020B0604020202020204" pitchFamily="34" charset="0"/>
              </a:rPr>
              <a:t>En la actualidad, existe una barrera hacia el río debido a la llegada de la modernidad y con ellos, las autopistas construidas en la orilla norte, además de la mala canalización de este. Por otro lado hay una intención de crear un eje verde que se integre a la ciudad por medio de la consolidación de parques existentes y proyectos recientes.</a:t>
            </a:r>
          </a:p>
          <a:p>
            <a:pPr algn="just"/>
            <a:r>
              <a:rPr lang="es-CL" sz="1089" dirty="0" smtClean="0">
                <a:solidFill>
                  <a:srgbClr val="222222"/>
                </a:solidFill>
                <a:latin typeface="Arial" panose="020B0604020202020204" pitchFamily="34" charset="0"/>
                <a:cs typeface="Arial" panose="020B0604020202020204" pitchFamily="34" charset="0"/>
              </a:rPr>
              <a:t>Con esta realidad, se presenta un sector en el borde sur de la rivera, en la comuna de Quinta Normal, frente a barreo Barrea, el cual rompe con la continuidad de este corredor verde que atraviesa a Santiago.</a:t>
            </a:r>
          </a:p>
          <a:p>
            <a:pPr algn="just"/>
            <a:r>
              <a:rPr lang="es-CL" sz="1089" dirty="0" smtClean="0">
                <a:solidFill>
                  <a:srgbClr val="222222"/>
                </a:solidFill>
                <a:latin typeface="Arial" panose="020B0604020202020204" pitchFamily="34" charset="0"/>
                <a:cs typeface="Arial" panose="020B0604020202020204" pitchFamily="34" charset="0"/>
              </a:rPr>
              <a:t>El borde elegido, hoy en día se encuentra con un gran deterioro urbano, hay una perdida de continuidad entre los parques, debido a que es utilizado por un </a:t>
            </a:r>
            <a:r>
              <a:rPr lang="es-CL" sz="1089" dirty="0" err="1" smtClean="0">
                <a:solidFill>
                  <a:srgbClr val="222222"/>
                </a:solidFill>
                <a:latin typeface="Arial" panose="020B0604020202020204" pitchFamily="34" charset="0"/>
                <a:cs typeface="Arial" panose="020B0604020202020204" pitchFamily="34" charset="0"/>
              </a:rPr>
              <a:t>deshuesadero</a:t>
            </a:r>
            <a:r>
              <a:rPr lang="es-CL" sz="1089" dirty="0" smtClean="0">
                <a:solidFill>
                  <a:srgbClr val="222222"/>
                </a:solidFill>
                <a:latin typeface="Arial" panose="020B0604020202020204" pitchFamily="34" charset="0"/>
                <a:cs typeface="Arial" panose="020B0604020202020204" pitchFamily="34" charset="0"/>
              </a:rPr>
              <a:t> de autos. Sin embargo parte del lugar acoge un escaso programa de deporte y esparcimiento, agregando la existencia de una escuela contigua al terreno.</a:t>
            </a:r>
          </a:p>
          <a:p>
            <a:pPr algn="just"/>
            <a:r>
              <a:rPr lang="es-CL" sz="1089" dirty="0" smtClean="0">
                <a:solidFill>
                  <a:srgbClr val="222222"/>
                </a:solidFill>
                <a:latin typeface="Arial" panose="020B0604020202020204" pitchFamily="34" charset="0"/>
                <a:cs typeface="Arial" panose="020B0604020202020204" pitchFamily="34" charset="0"/>
              </a:rPr>
              <a:t>El proyecto propone la construcción de un gran parque al borde del Mapocho, entregándoles al barrio próximo, y a la comuna la posibilidad de </a:t>
            </a:r>
            <a:r>
              <a:rPr lang="es-CL" sz="1089" dirty="0" err="1" smtClean="0">
                <a:solidFill>
                  <a:srgbClr val="222222"/>
                </a:solidFill>
                <a:latin typeface="Arial" panose="020B0604020202020204" pitchFamily="34" charset="0"/>
                <a:cs typeface="Arial" panose="020B0604020202020204" pitchFamily="34" charset="0"/>
              </a:rPr>
              <a:t>abalconarse</a:t>
            </a:r>
            <a:r>
              <a:rPr lang="es-CL" sz="1089" dirty="0" smtClean="0">
                <a:solidFill>
                  <a:srgbClr val="222222"/>
                </a:solidFill>
                <a:latin typeface="Arial" panose="020B0604020202020204" pitchFamily="34" charset="0"/>
                <a:cs typeface="Arial" panose="020B0604020202020204" pitchFamily="34" charset="0"/>
              </a:rPr>
              <a:t> hacia su rivera y poder abrirse al río y a sus relaciones lejanas. </a:t>
            </a:r>
          </a:p>
        </p:txBody>
      </p:sp>
      <p:sp>
        <p:nvSpPr>
          <p:cNvPr id="6" name="Rectángulo 5"/>
          <p:cNvSpPr/>
          <p:nvPr/>
        </p:nvSpPr>
        <p:spPr>
          <a:xfrm>
            <a:off x="3623483" y="2367602"/>
            <a:ext cx="5356746" cy="338554"/>
          </a:xfrm>
          <a:prstGeom prst="rect">
            <a:avLst/>
          </a:prstGeom>
        </p:spPr>
        <p:txBody>
          <a:bodyPr wrap="square">
            <a:spAutoFit/>
          </a:bodyPr>
          <a:lstStyle/>
          <a:p>
            <a:pPr algn="r"/>
            <a:r>
              <a:rPr lang="es-CL" sz="1600" dirty="0">
                <a:latin typeface="Arial" panose="020B0604020202020204" pitchFamily="34" charset="0"/>
                <a:cs typeface="Arial" panose="020B0604020202020204" pitchFamily="34" charset="0"/>
              </a:rPr>
              <a:t>PARQUE BALCON EN BORDE MAPACHO</a:t>
            </a:r>
            <a:endParaRPr lang="es-CL"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52894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rot="16200000">
            <a:off x="6568684" y="3998721"/>
            <a:ext cx="4460989" cy="650819"/>
          </a:xfrm>
          <a:prstGeom prst="rect">
            <a:avLst/>
          </a:prstGeom>
          <a:noFill/>
        </p:spPr>
        <p:txBody>
          <a:bodyPr wrap="square" rtlCol="0">
            <a:spAutoFit/>
          </a:bodyPr>
          <a:lstStyle/>
          <a:p>
            <a:r>
              <a:rPr lang="es-CL" sz="3629" b="1" dirty="0"/>
              <a:t>FUNDAMENTO </a:t>
            </a:r>
            <a:endParaRPr lang="es-CL" sz="3266" b="1" dirty="0"/>
          </a:p>
        </p:txBody>
      </p:sp>
      <p:sp>
        <p:nvSpPr>
          <p:cNvPr id="2" name="Marcador de número de diapositiva 1"/>
          <p:cNvSpPr>
            <a:spLocks noGrp="1"/>
          </p:cNvSpPr>
          <p:nvPr>
            <p:ph type="sldNum" sz="quarter" idx="12"/>
          </p:nvPr>
        </p:nvSpPr>
        <p:spPr/>
        <p:txBody>
          <a:bodyPr/>
          <a:lstStyle/>
          <a:p>
            <a:fld id="{0E61FBEB-4997-4370-9208-E2699A9F876D}" type="slidenum">
              <a:rPr lang="es-CL" smtClean="0"/>
              <a:t>6</a:t>
            </a:fld>
            <a:endParaRPr lang="es-CL"/>
          </a:p>
        </p:txBody>
      </p:sp>
    </p:spTree>
    <p:extLst>
      <p:ext uri="{BB962C8B-B14F-4D97-AF65-F5344CB8AC3E}">
        <p14:creationId xmlns:p14="http://schemas.microsoft.com/office/powerpoint/2010/main" val="25224742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543232">
            <a:off x="2662528" y="116066"/>
            <a:ext cx="3061468" cy="3239648"/>
          </a:xfrm>
          <a:prstGeom prst="rect">
            <a:avLst/>
          </a:prstGeom>
        </p:spPr>
      </p:pic>
      <p:sp>
        <p:nvSpPr>
          <p:cNvPr id="7" name="CuadroTexto 6"/>
          <p:cNvSpPr txBox="1"/>
          <p:nvPr/>
        </p:nvSpPr>
        <p:spPr>
          <a:xfrm>
            <a:off x="4193263" y="42378"/>
            <a:ext cx="4858976" cy="369332"/>
          </a:xfrm>
          <a:prstGeom prst="rect">
            <a:avLst/>
          </a:prstGeom>
          <a:noFill/>
        </p:spPr>
        <p:txBody>
          <a:bodyPr wrap="square" rtlCol="0">
            <a:spAutoFit/>
          </a:bodyPr>
          <a:lstStyle/>
          <a:p>
            <a:pPr algn="r"/>
            <a:r>
              <a:rPr lang="es-CL" b="1" dirty="0"/>
              <a:t>CUENCA DE SANTIAGO</a:t>
            </a:r>
            <a:endParaRPr lang="es-CL" sz="1452" b="1" dirty="0"/>
          </a:p>
        </p:txBody>
      </p:sp>
      <p:sp>
        <p:nvSpPr>
          <p:cNvPr id="11" name="CuadroTexto 10"/>
          <p:cNvSpPr txBox="1"/>
          <p:nvPr/>
        </p:nvSpPr>
        <p:spPr>
          <a:xfrm>
            <a:off x="2302356" y="3666461"/>
            <a:ext cx="1598715" cy="259943"/>
          </a:xfrm>
          <a:prstGeom prst="rect">
            <a:avLst/>
          </a:prstGeom>
          <a:noFill/>
        </p:spPr>
        <p:txBody>
          <a:bodyPr wrap="square" rtlCol="0">
            <a:spAutoFit/>
          </a:bodyPr>
          <a:lstStyle/>
          <a:p>
            <a:pPr algn="r"/>
            <a:r>
              <a:rPr lang="es-CL" sz="1089" dirty="0"/>
              <a:t>PLANO GEOGRAFICO</a:t>
            </a:r>
          </a:p>
        </p:txBody>
      </p:sp>
      <p:sp>
        <p:nvSpPr>
          <p:cNvPr id="17" name="CuadroTexto 16"/>
          <p:cNvSpPr txBox="1"/>
          <p:nvPr/>
        </p:nvSpPr>
        <p:spPr>
          <a:xfrm>
            <a:off x="5782813" y="839096"/>
            <a:ext cx="1193377" cy="245901"/>
          </a:xfrm>
          <a:prstGeom prst="rect">
            <a:avLst/>
          </a:prstGeom>
          <a:noFill/>
        </p:spPr>
        <p:txBody>
          <a:bodyPr wrap="square" rtlCol="0">
            <a:spAutoFit/>
          </a:bodyPr>
          <a:lstStyle/>
          <a:p>
            <a:r>
              <a:rPr lang="es-CL" sz="998" dirty="0">
                <a:solidFill>
                  <a:srgbClr val="FF0000"/>
                </a:solidFill>
              </a:rPr>
              <a:t>RÍO MAPOCHO</a:t>
            </a:r>
          </a:p>
        </p:txBody>
      </p:sp>
      <p:sp>
        <p:nvSpPr>
          <p:cNvPr id="22" name="CuadroTexto 21"/>
          <p:cNvSpPr txBox="1"/>
          <p:nvPr/>
        </p:nvSpPr>
        <p:spPr>
          <a:xfrm>
            <a:off x="5066429" y="2917979"/>
            <a:ext cx="828947" cy="245901"/>
          </a:xfrm>
          <a:prstGeom prst="rect">
            <a:avLst/>
          </a:prstGeom>
          <a:noFill/>
        </p:spPr>
        <p:txBody>
          <a:bodyPr wrap="square" rtlCol="0">
            <a:spAutoFit/>
          </a:bodyPr>
          <a:lstStyle/>
          <a:p>
            <a:r>
              <a:rPr lang="es-CL" sz="998" dirty="0">
                <a:solidFill>
                  <a:schemeClr val="accent2"/>
                </a:solidFill>
              </a:rPr>
              <a:t>RÍO MAIPO</a:t>
            </a:r>
          </a:p>
        </p:txBody>
      </p:sp>
      <p:sp>
        <p:nvSpPr>
          <p:cNvPr id="24" name="Elipse 23"/>
          <p:cNvSpPr/>
          <p:nvPr/>
        </p:nvSpPr>
        <p:spPr>
          <a:xfrm>
            <a:off x="3825764" y="1018426"/>
            <a:ext cx="286603" cy="300250"/>
          </a:xfrm>
          <a:prstGeom prst="ellipse">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L">
              <a:solidFill>
                <a:srgbClr val="FFFF00"/>
              </a:solidFill>
            </a:endParaRPr>
          </a:p>
        </p:txBody>
      </p:sp>
      <p:sp>
        <p:nvSpPr>
          <p:cNvPr id="6" name="Rectángulo 5"/>
          <p:cNvSpPr/>
          <p:nvPr/>
        </p:nvSpPr>
        <p:spPr>
          <a:xfrm>
            <a:off x="6766640" y="605927"/>
            <a:ext cx="2285598" cy="2438873"/>
          </a:xfrm>
          <a:prstGeom prst="rect">
            <a:avLst/>
          </a:prstGeom>
        </p:spPr>
        <p:txBody>
          <a:bodyPr wrap="square">
            <a:spAutoFit/>
          </a:bodyPr>
          <a:lstStyle/>
          <a:p>
            <a:pPr algn="just"/>
            <a:r>
              <a:rPr lang="es-CL" sz="1089" dirty="0">
                <a:latin typeface="Arial" panose="020B0604020202020204" pitchFamily="34" charset="0"/>
              </a:rPr>
              <a:t>La ciudad de Santiago está emplazada principalmente en un llano conocido como «cuenca de Santiago». Esta cuenca es parte de la Depresión Intermedia y está delimitada claramente por el cordón de Chacabuco por el norte, la Cordillera de los Andes por el oriente, la angostura de </a:t>
            </a:r>
            <a:r>
              <a:rPr lang="es-CL" sz="1089" dirty="0" err="1">
                <a:latin typeface="Arial" panose="020B0604020202020204" pitchFamily="34" charset="0"/>
              </a:rPr>
              <a:t>Paine</a:t>
            </a:r>
            <a:r>
              <a:rPr lang="es-CL" sz="1089" dirty="0">
                <a:latin typeface="Arial" panose="020B0604020202020204" pitchFamily="34" charset="0"/>
              </a:rPr>
              <a:t> por el sur y la Cordillera de la Costa. Aproximadamente, tiene una longitud de 80 km en dirección norte-sur y de 35 km de este a oeste.</a:t>
            </a:r>
            <a:endParaRPr lang="es-CL" sz="1089" dirty="0"/>
          </a:p>
        </p:txBody>
      </p:sp>
      <p:sp>
        <p:nvSpPr>
          <p:cNvPr id="10" name="Rectángulo 9"/>
          <p:cNvSpPr/>
          <p:nvPr/>
        </p:nvSpPr>
        <p:spPr>
          <a:xfrm>
            <a:off x="4897216" y="3571271"/>
            <a:ext cx="4155020" cy="1097993"/>
          </a:xfrm>
          <a:prstGeom prst="rect">
            <a:avLst/>
          </a:prstGeom>
        </p:spPr>
        <p:txBody>
          <a:bodyPr wrap="square">
            <a:spAutoFit/>
          </a:bodyPr>
          <a:lstStyle/>
          <a:p>
            <a:pPr algn="just"/>
            <a:r>
              <a:rPr lang="es-CL" sz="1089" dirty="0">
                <a:solidFill>
                  <a:srgbClr val="252525"/>
                </a:solidFill>
                <a:latin typeface="Arial" panose="020B0604020202020204" pitchFamily="34" charset="0"/>
              </a:rPr>
              <a:t>El clima de la ciudad de Santiago corresponde a un clima </a:t>
            </a:r>
            <a:r>
              <a:rPr lang="es-CL" sz="1089" dirty="0">
                <a:latin typeface="Arial" panose="020B0604020202020204" pitchFamily="34" charset="0"/>
              </a:rPr>
              <a:t>templado-cálido</a:t>
            </a:r>
            <a:r>
              <a:rPr lang="es-CL" sz="1089" dirty="0">
                <a:solidFill>
                  <a:srgbClr val="252525"/>
                </a:solidFill>
                <a:latin typeface="Arial" panose="020B0604020202020204" pitchFamily="34" charset="0"/>
              </a:rPr>
              <a:t> con </a:t>
            </a:r>
            <a:r>
              <a:rPr lang="es-CL" sz="1089" dirty="0">
                <a:latin typeface="Arial" panose="020B0604020202020204" pitchFamily="34" charset="0"/>
              </a:rPr>
              <a:t>lluvias invernales y estación seca prolongada, más conocido como clima mediterráneo </a:t>
            </a:r>
            <a:r>
              <a:rPr lang="es-CL" sz="1089" dirty="0" err="1">
                <a:latin typeface="Arial" panose="020B0604020202020204" pitchFamily="34" charset="0"/>
              </a:rPr>
              <a:t>continentalizado</a:t>
            </a:r>
            <a:r>
              <a:rPr lang="es-CL" sz="1089" dirty="0">
                <a:latin typeface="Arial" panose="020B0604020202020204" pitchFamily="34" charset="0"/>
              </a:rPr>
              <a:t>. Entre las principales características climáticas de Santiago se encuentra la concentración de cerca del 80 % de las precipitaciones durante los meses</a:t>
            </a:r>
            <a:endParaRPr lang="es-CL" sz="1089" dirty="0"/>
          </a:p>
        </p:txBody>
      </p:sp>
      <p:sp>
        <p:nvSpPr>
          <p:cNvPr id="12" name="Rectángulo 11"/>
          <p:cNvSpPr/>
          <p:nvPr/>
        </p:nvSpPr>
        <p:spPr>
          <a:xfrm>
            <a:off x="2681190" y="4982549"/>
            <a:ext cx="6371047" cy="1433213"/>
          </a:xfrm>
          <a:prstGeom prst="rect">
            <a:avLst/>
          </a:prstGeom>
        </p:spPr>
        <p:txBody>
          <a:bodyPr wrap="square">
            <a:spAutoFit/>
          </a:bodyPr>
          <a:lstStyle/>
          <a:p>
            <a:pPr algn="just"/>
            <a:r>
              <a:rPr lang="es-CL" sz="1089" dirty="0">
                <a:latin typeface="Arial" panose="020B0604020202020204" pitchFamily="34" charset="0"/>
              </a:rPr>
              <a:t>La ciudad de Santiago se ubica en una zona ecológica de tipo esclerófilo conocida como matorral chileno, la cual ha sido fuertemente modificada debido a la utilización de los suelos con fines agrícolas o de expansión urbana. Esto ha producido una rápida degradación de los suelos y la erosión de éstos,</a:t>
            </a:r>
            <a:r>
              <a:rPr lang="es-CL" sz="1089" baseline="30000" dirty="0">
                <a:latin typeface="Arial" panose="020B0604020202020204" pitchFamily="34" charset="0"/>
              </a:rPr>
              <a:t> </a:t>
            </a:r>
            <a:r>
              <a:rPr lang="es-CL" sz="1089" dirty="0">
                <a:latin typeface="Arial" panose="020B0604020202020204" pitchFamily="34" charset="0"/>
              </a:rPr>
              <a:t> lo que ha generado un proceso de desertificación, agravado por la utilización de las aguas subterráneas para el consumo humano, los incendios forestales y el secado de pantanos, entre otros.</a:t>
            </a:r>
            <a:r>
              <a:rPr lang="es-CL" sz="1089" baseline="30000" dirty="0">
                <a:latin typeface="Arial" panose="020B0604020202020204" pitchFamily="34" charset="0"/>
              </a:rPr>
              <a:t> </a:t>
            </a:r>
            <a:r>
              <a:rPr lang="es-CL" sz="1089" dirty="0">
                <a:latin typeface="Arial" panose="020B0604020202020204" pitchFamily="34" charset="0"/>
              </a:rPr>
              <a:t> A pesar de ello, aún quedan algunos reductos de gran importancia para la biodiversidad, como la quebrada de la Plata o la quebrada de Ramón, a lo que se suman las áreas silvestres protegidas ubicadas en los sectores interiores de los Andes.</a:t>
            </a:r>
            <a:endParaRPr lang="es-CL" sz="1089" dirty="0"/>
          </a:p>
        </p:txBody>
      </p:sp>
      <p:sp>
        <p:nvSpPr>
          <p:cNvPr id="3" name="Marcador de número de diapositiva 2"/>
          <p:cNvSpPr>
            <a:spLocks noGrp="1"/>
          </p:cNvSpPr>
          <p:nvPr>
            <p:ph type="sldNum" sz="quarter" idx="12"/>
          </p:nvPr>
        </p:nvSpPr>
        <p:spPr/>
        <p:txBody>
          <a:bodyPr/>
          <a:lstStyle/>
          <a:p>
            <a:fld id="{0E61FBEB-4997-4370-9208-E2699A9F876D}" type="slidenum">
              <a:rPr lang="es-CL" smtClean="0"/>
              <a:t>7</a:t>
            </a:fld>
            <a:endParaRPr lang="es-CL"/>
          </a:p>
        </p:txBody>
      </p:sp>
    </p:spTree>
    <p:extLst>
      <p:ext uri="{BB962C8B-B14F-4D97-AF65-F5344CB8AC3E}">
        <p14:creationId xmlns:p14="http://schemas.microsoft.com/office/powerpoint/2010/main" val="28774172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4189831" y="0"/>
            <a:ext cx="4858976" cy="371512"/>
          </a:xfrm>
          <a:prstGeom prst="rect">
            <a:avLst/>
          </a:prstGeom>
          <a:noFill/>
        </p:spPr>
        <p:txBody>
          <a:bodyPr wrap="square" rtlCol="0">
            <a:spAutoFit/>
          </a:bodyPr>
          <a:lstStyle/>
          <a:p>
            <a:pPr algn="r"/>
            <a:r>
              <a:rPr lang="es-CL" sz="1814" b="1" dirty="0"/>
              <a:t>EL RÍO Y SU HISTORIA</a:t>
            </a:r>
            <a:endParaRPr lang="es-CL" sz="1633" b="1"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81945" y="2420964"/>
            <a:ext cx="2966862" cy="2284748"/>
          </a:xfrm>
          <a:prstGeom prst="rect">
            <a:avLst/>
          </a:prstGeom>
        </p:spPr>
      </p:pic>
      <p:pic>
        <p:nvPicPr>
          <p:cNvPr id="4" name="Imagen 3"/>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575777" y="2441070"/>
            <a:ext cx="3358905" cy="2278932"/>
          </a:xfrm>
          <a:prstGeom prst="rect">
            <a:avLst/>
          </a:prstGeom>
        </p:spPr>
      </p:pic>
      <p:sp>
        <p:nvSpPr>
          <p:cNvPr id="25" name="CuadroTexto 24"/>
          <p:cNvSpPr txBox="1"/>
          <p:nvPr/>
        </p:nvSpPr>
        <p:spPr>
          <a:xfrm>
            <a:off x="5934680" y="1867543"/>
            <a:ext cx="3196192" cy="483402"/>
          </a:xfrm>
          <a:prstGeom prst="rect">
            <a:avLst/>
          </a:prstGeom>
          <a:noFill/>
        </p:spPr>
        <p:txBody>
          <a:bodyPr wrap="square" rtlCol="0">
            <a:spAutoFit/>
          </a:bodyPr>
          <a:lstStyle/>
          <a:p>
            <a:pPr algn="r"/>
            <a:r>
              <a:rPr lang="es-CL" sz="1270" b="1" dirty="0">
                <a:latin typeface="Arial" panose="020B0604020202020204" pitchFamily="34" charset="0"/>
                <a:cs typeface="Arial" panose="020B0604020202020204" pitchFamily="34" charset="0"/>
              </a:rPr>
              <a:t>PICUNCHES</a:t>
            </a:r>
            <a:r>
              <a:rPr lang="es-CL" sz="1452" b="1" dirty="0">
                <a:latin typeface="Arial" panose="020B0604020202020204" pitchFamily="34" charset="0"/>
                <a:cs typeface="Arial" panose="020B0604020202020204" pitchFamily="34" charset="0"/>
              </a:rPr>
              <a:t> </a:t>
            </a:r>
          </a:p>
          <a:p>
            <a:pPr algn="r"/>
            <a:r>
              <a:rPr lang="es-CL" sz="1089" b="1" dirty="0">
                <a:latin typeface="Arial" panose="020B0604020202020204" pitchFamily="34" charset="0"/>
                <a:cs typeface="Arial" panose="020B0604020202020204" pitchFamily="34" charset="0"/>
              </a:rPr>
              <a:t>MAPUCHUN’KO -  AGRICULTURA</a:t>
            </a:r>
          </a:p>
        </p:txBody>
      </p:sp>
      <p:sp>
        <p:nvSpPr>
          <p:cNvPr id="12" name="Rectángulo 11"/>
          <p:cNvSpPr/>
          <p:nvPr/>
        </p:nvSpPr>
        <p:spPr>
          <a:xfrm>
            <a:off x="6220256" y="593894"/>
            <a:ext cx="2828551" cy="1069524"/>
          </a:xfrm>
          <a:prstGeom prst="rect">
            <a:avLst/>
          </a:prstGeom>
        </p:spPr>
        <p:txBody>
          <a:bodyPr wrap="square">
            <a:spAutoFit/>
          </a:bodyPr>
          <a:lstStyle/>
          <a:p>
            <a:pPr algn="just"/>
            <a:r>
              <a:rPr lang="es-CL" sz="1270" dirty="0">
                <a:latin typeface="Arial" panose="020B0604020202020204" pitchFamily="34" charset="0"/>
              </a:rPr>
              <a:t>El </a:t>
            </a:r>
            <a:r>
              <a:rPr lang="es-CL" sz="1270" b="1" dirty="0">
                <a:latin typeface="Arial" panose="020B0604020202020204" pitchFamily="34" charset="0"/>
              </a:rPr>
              <a:t>río Mapocho</a:t>
            </a:r>
            <a:r>
              <a:rPr lang="es-CL" sz="1270" dirty="0">
                <a:latin typeface="Arial" panose="020B0604020202020204" pitchFamily="34" charset="0"/>
              </a:rPr>
              <a:t> es el principal curso de agua de la ciudad de Santiago, la capital de Chile. De régimen </a:t>
            </a:r>
            <a:r>
              <a:rPr lang="es-CL" sz="1270" dirty="0" err="1">
                <a:latin typeface="Arial" panose="020B0604020202020204" pitchFamily="34" charset="0"/>
              </a:rPr>
              <a:t>nivo</a:t>
            </a:r>
            <a:r>
              <a:rPr lang="es-CL" sz="1270" dirty="0">
                <a:latin typeface="Arial" panose="020B0604020202020204" pitchFamily="34" charset="0"/>
              </a:rPr>
              <a:t>-pluvial, tiene una extensión aproximada de 96 km.</a:t>
            </a:r>
            <a:endParaRPr lang="es-CL" sz="1270" dirty="0"/>
          </a:p>
        </p:txBody>
      </p:sp>
      <p:sp>
        <p:nvSpPr>
          <p:cNvPr id="13" name="Rectángulo 12"/>
          <p:cNvSpPr/>
          <p:nvPr/>
        </p:nvSpPr>
        <p:spPr>
          <a:xfrm>
            <a:off x="2575777" y="4818873"/>
            <a:ext cx="6568223" cy="1600823"/>
          </a:xfrm>
          <a:prstGeom prst="rect">
            <a:avLst/>
          </a:prstGeom>
        </p:spPr>
        <p:txBody>
          <a:bodyPr wrap="square">
            <a:spAutoFit/>
          </a:bodyPr>
          <a:lstStyle/>
          <a:p>
            <a:pPr algn="just"/>
            <a:r>
              <a:rPr lang="es-CL" sz="1089" dirty="0">
                <a:latin typeface="Arial" panose="020B0604020202020204" pitchFamily="34" charset="0"/>
              </a:rPr>
              <a:t>En la unión de los </a:t>
            </a:r>
            <a:r>
              <a:rPr lang="es-CL" sz="1089" dirty="0" err="1">
                <a:latin typeface="Arial" panose="020B0604020202020204" pitchFamily="34" charset="0"/>
              </a:rPr>
              <a:t>rios</a:t>
            </a:r>
            <a:r>
              <a:rPr lang="es-CL" sz="1089" dirty="0">
                <a:latin typeface="Arial" panose="020B0604020202020204" pitchFamily="34" charset="0"/>
              </a:rPr>
              <a:t> San Francisco y Molina, en la localidad de La Ermita inicia su curso las aguas del río Mapocho (de </a:t>
            </a:r>
            <a:r>
              <a:rPr lang="es-CL" sz="1089" dirty="0" err="1">
                <a:latin typeface="Arial" panose="020B0604020202020204" pitchFamily="34" charset="0"/>
              </a:rPr>
              <a:t>lmapudungun</a:t>
            </a:r>
            <a:r>
              <a:rPr lang="es-CL" sz="1089" dirty="0">
                <a:latin typeface="Arial" panose="020B0604020202020204" pitchFamily="34" charset="0"/>
              </a:rPr>
              <a:t> </a:t>
            </a:r>
            <a:r>
              <a:rPr lang="es-CL" sz="1089" i="1" dirty="0" err="1">
                <a:latin typeface="Arial" panose="020B0604020202020204" pitchFamily="34" charset="0"/>
              </a:rPr>
              <a:t>mapu</a:t>
            </a:r>
            <a:r>
              <a:rPr lang="es-CL" sz="1089" dirty="0" err="1">
                <a:latin typeface="Arial" panose="020B0604020202020204" pitchFamily="34" charset="0"/>
              </a:rPr>
              <a:t>-</a:t>
            </a:r>
            <a:r>
              <a:rPr lang="es-CL" sz="1089" i="1" dirty="0" err="1">
                <a:latin typeface="Arial" panose="020B0604020202020204" pitchFamily="34" charset="0"/>
              </a:rPr>
              <a:t>chun</a:t>
            </a:r>
            <a:r>
              <a:rPr lang="es-CL" sz="1089" dirty="0" err="1">
                <a:latin typeface="Arial" panose="020B0604020202020204" pitchFamily="34" charset="0"/>
              </a:rPr>
              <a:t>-</a:t>
            </a:r>
            <a:r>
              <a:rPr lang="es-CL" sz="1089" i="1" dirty="0" err="1">
                <a:latin typeface="Arial" panose="020B0604020202020204" pitchFamily="34" charset="0"/>
              </a:rPr>
              <a:t>ko</a:t>
            </a:r>
            <a:r>
              <a:rPr lang="es-CL" sz="1089" dirty="0">
                <a:latin typeface="Arial" panose="020B0604020202020204" pitchFamily="34" charset="0"/>
              </a:rPr>
              <a:t>, 'agua que se pierde en la tierra'). Desde allí sigue una dirección </a:t>
            </a:r>
            <a:r>
              <a:rPr lang="es-CL" sz="1089" dirty="0" err="1">
                <a:latin typeface="Arial" panose="020B0604020202020204" pitchFamily="34" charset="0"/>
              </a:rPr>
              <a:t>nor</a:t>
            </a:r>
            <a:r>
              <a:rPr lang="es-CL" sz="1089" dirty="0">
                <a:latin typeface="Arial" panose="020B0604020202020204" pitchFamily="34" charset="0"/>
              </a:rPr>
              <a:t>-este a sur-oeste y, a los cincuenta kilómetros de su curso, luego de ser incrementado con diversos caudales, atraviesa la ciudad de Santiago. Luego acentúa su rumbo sur-oeste y se filtra en la tierra, desapareciendo totalmente. «¿</a:t>
            </a:r>
            <a:r>
              <a:rPr lang="es-CL" sz="1089" dirty="0" err="1">
                <a:latin typeface="Arial" panose="020B0604020202020204" pitchFamily="34" charset="0"/>
              </a:rPr>
              <a:t>Chuchun-ko</a:t>
            </a:r>
            <a:r>
              <a:rPr lang="es-CL" sz="1089" dirty="0">
                <a:latin typeface="Arial" panose="020B0604020202020204" pitchFamily="34" charset="0"/>
              </a:rPr>
              <a:t>?», decían allí los indios (mapudungun </a:t>
            </a:r>
            <a:r>
              <a:rPr lang="es-CL" sz="1089" i="1" dirty="0" err="1">
                <a:latin typeface="Arial" panose="020B0604020202020204" pitchFamily="34" charset="0"/>
              </a:rPr>
              <a:t>chuchun</a:t>
            </a:r>
            <a:r>
              <a:rPr lang="es-CL" sz="1089" dirty="0" err="1">
                <a:latin typeface="Arial" panose="020B0604020202020204" pitchFamily="34" charset="0"/>
              </a:rPr>
              <a:t>-</a:t>
            </a:r>
            <a:r>
              <a:rPr lang="es-CL" sz="1089" i="1" dirty="0" err="1">
                <a:latin typeface="Arial" panose="020B0604020202020204" pitchFamily="34" charset="0"/>
              </a:rPr>
              <a:t>ko</a:t>
            </a:r>
            <a:r>
              <a:rPr lang="es-CL" sz="1089" dirty="0">
                <a:latin typeface="Arial" panose="020B0604020202020204" pitchFamily="34" charset="0"/>
              </a:rPr>
              <a:t>, '¿qué se hizo el agua?') y un lugar de los contornos recibe ese nombre de </a:t>
            </a:r>
            <a:r>
              <a:rPr lang="es-CL" sz="1089" dirty="0" err="1">
                <a:latin typeface="Arial" panose="020B0604020202020204" pitchFamily="34" charset="0"/>
              </a:rPr>
              <a:t>Chuchunco</a:t>
            </a:r>
            <a:r>
              <a:rPr lang="es-CL" sz="1089" dirty="0">
                <a:latin typeface="Arial" panose="020B0604020202020204" pitchFamily="34" charset="0"/>
              </a:rPr>
              <a:t> hasta hoy. El agua ha sido absorbida por la tierra y continuará como corriente subterránea para reaparecer más al poniente, en tierras de otros indios que las verán emerger cerca de sus campos de cultivo en forma de pozones o </a:t>
            </a:r>
            <a:r>
              <a:rPr lang="es-CL" sz="1089" i="1" dirty="0" err="1">
                <a:latin typeface="Arial" panose="020B0604020202020204" pitchFamily="34" charset="0"/>
              </a:rPr>
              <a:t>dawiles</a:t>
            </a:r>
            <a:r>
              <a:rPr lang="es-CL" sz="1089" dirty="0">
                <a:latin typeface="Arial" panose="020B0604020202020204" pitchFamily="34" charset="0"/>
              </a:rPr>
              <a:t> (mapudungun </a:t>
            </a:r>
            <a:r>
              <a:rPr lang="es-CL" sz="1089" i="1" dirty="0" err="1">
                <a:latin typeface="Arial" panose="020B0604020202020204" pitchFamily="34" charset="0"/>
              </a:rPr>
              <a:t>pu</a:t>
            </a:r>
            <a:r>
              <a:rPr lang="es-CL" sz="1089" i="1" dirty="0">
                <a:latin typeface="Arial" panose="020B0604020202020204" pitchFamily="34" charset="0"/>
              </a:rPr>
              <a:t> </a:t>
            </a:r>
            <a:r>
              <a:rPr lang="es-CL" sz="1089" i="1" dirty="0" err="1">
                <a:latin typeface="Arial" panose="020B0604020202020204" pitchFamily="34" charset="0"/>
              </a:rPr>
              <a:t>dawil</a:t>
            </a:r>
            <a:r>
              <a:rPr lang="es-CL" sz="1089" dirty="0">
                <a:latin typeface="Arial" panose="020B0604020202020204" pitchFamily="34" charset="0"/>
              </a:rPr>
              <a:t>, 'muchos pozones', voz que originaría el nombre Pudahuel).</a:t>
            </a:r>
            <a:endParaRPr lang="es-CL" sz="1089" dirty="0"/>
          </a:p>
        </p:txBody>
      </p:sp>
      <p:sp>
        <p:nvSpPr>
          <p:cNvPr id="2" name="Marcador de número de diapositiva 1"/>
          <p:cNvSpPr>
            <a:spLocks noGrp="1"/>
          </p:cNvSpPr>
          <p:nvPr>
            <p:ph type="sldNum" sz="quarter" idx="12"/>
          </p:nvPr>
        </p:nvSpPr>
        <p:spPr/>
        <p:txBody>
          <a:bodyPr/>
          <a:lstStyle/>
          <a:p>
            <a:fld id="{0E61FBEB-4997-4370-9208-E2699A9F876D}" type="slidenum">
              <a:rPr lang="es-CL" smtClean="0"/>
              <a:t>8</a:t>
            </a:fld>
            <a:endParaRPr lang="es-CL"/>
          </a:p>
        </p:txBody>
      </p:sp>
    </p:spTree>
    <p:extLst>
      <p:ext uri="{BB962C8B-B14F-4D97-AF65-F5344CB8AC3E}">
        <p14:creationId xmlns:p14="http://schemas.microsoft.com/office/powerpoint/2010/main" val="5193296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ctangle 2"/>
          <p:cNvSpPr>
            <a:spLocks noChangeArrowheads="1"/>
          </p:cNvSpPr>
          <p:nvPr/>
        </p:nvSpPr>
        <p:spPr bwMode="auto">
          <a:xfrm>
            <a:off x="2665614" y="3465396"/>
            <a:ext cx="6478386" cy="310074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2953" tIns="41476" rIns="82953" bIns="41476"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just" defTabSz="829529"/>
            <a:r>
              <a:rPr lang="es-CL" altLang="es-CL" sz="1089" dirty="0"/>
              <a:t>Llegado Pedro de Valdivia en diciembre de 1540 al sector proveniente de Perú, vio en el extenso valle dominado por un río, las condiciones ideales para fundar su primer asentamiento español. Los </a:t>
            </a:r>
            <a:r>
              <a:rPr lang="es-CL" altLang="es-CL" sz="1089" dirty="0" err="1"/>
              <a:t>promaucaes</a:t>
            </a:r>
            <a:r>
              <a:rPr lang="es-CL" altLang="es-CL" sz="1089" dirty="0"/>
              <a:t> del sector le habrían recomendado la fundación del poblado en una pequeña isla ubicada entre dos brazos del río junto a un pequeño cerro denominado como </a:t>
            </a:r>
            <a:r>
              <a:rPr lang="es-CL" altLang="es-CL" sz="1089" dirty="0" err="1"/>
              <a:t>Huelén</a:t>
            </a:r>
            <a:r>
              <a:rPr lang="es-CL" altLang="es-CL" sz="1089" dirty="0"/>
              <a:t>. Investigaciones arqueológicas recientes han desvirtuado esta teoría, y presentando hechos acerca de una ciudad inca presente en las riberas del Mapocho previo a la llegada española sobre la que fundaron la ciudad de Santiago de Chile.</a:t>
            </a:r>
            <a:endParaRPr lang="es-CL" altLang="es-CL" sz="1089" baseline="30000" dirty="0"/>
          </a:p>
          <a:p>
            <a:pPr algn="just" defTabSz="829529"/>
            <a:r>
              <a:rPr lang="es-CL" altLang="es-CL" sz="1089" dirty="0">
                <a:cs typeface="Arial" panose="020B0604020202020204" pitchFamily="34" charset="0"/>
              </a:rPr>
              <a:t>A orillas de este río (en su tramo medio) y en una lengua larga de tierra entre dos brazos, junto al cerro </a:t>
            </a:r>
            <a:r>
              <a:rPr lang="es-CL" altLang="es-CL" sz="1089" dirty="0" err="1">
                <a:cs typeface="Arial" panose="020B0604020202020204" pitchFamily="34" charset="0"/>
              </a:rPr>
              <a:t>Huelén</a:t>
            </a:r>
            <a:r>
              <a:rPr lang="es-CL" altLang="es-CL" sz="1089" dirty="0">
                <a:cs typeface="Arial" panose="020B0604020202020204" pitchFamily="34" charset="0"/>
              </a:rPr>
              <a:t> por el lado oeste, se fundó el 12 de febrero de 1541 la ciudad de Santiago (nombre original: Santiago de Nueva Extremadura) por Pedro de Valdivia, que a la postre se convertiría en la capital de Chile. La ceremonia religiosa se realizó en el mismo cerro mencionado. Como primera descripción registrada, se citan los escritos de </a:t>
            </a:r>
            <a:r>
              <a:rPr lang="es-CL" altLang="es-CL" sz="1089" dirty="0" err="1">
                <a:cs typeface="Arial" panose="020B0604020202020204" pitchFamily="34" charset="0"/>
              </a:rPr>
              <a:t>Gárnica</a:t>
            </a:r>
            <a:r>
              <a:rPr lang="es-CL" altLang="es-CL" sz="1089" dirty="0">
                <a:cs typeface="Arial" panose="020B0604020202020204" pitchFamily="34" charset="0"/>
              </a:rPr>
              <a:t> en 1574:</a:t>
            </a:r>
            <a:endParaRPr lang="es-CL" altLang="es-CL" sz="1089" dirty="0"/>
          </a:p>
          <a:p>
            <a:pPr defTabSz="829529"/>
            <a:r>
              <a:rPr lang="es-CL" altLang="es-CL" sz="1089" dirty="0"/>
              <a:t>«El río viene tan grande que no se puede pasar sin gran riesgo y en excelente caballo por la calle de Santo Domingo y de Santiago de Azoca que van derecho al mar, llenas de agua. Dos ríos pasan por la Plaza Pública, uno por la calle de Pedro Gómez y casa del Cabildo hacia el mar. El otro corre por la calle de la Merced, y tan caudaloso, que llega a la cincha de los caballos, y estuvo por afogar varios indios que intentaban cruzarlo».</a:t>
            </a:r>
          </a:p>
          <a:p>
            <a:pPr algn="just" defTabSz="829529"/>
            <a:r>
              <a:rPr lang="es-CL" altLang="es-CL" sz="1089" dirty="0"/>
              <a:t>Nicolás de </a:t>
            </a:r>
            <a:r>
              <a:rPr lang="es-CL" altLang="es-CL" sz="1089" dirty="0" err="1"/>
              <a:t>Gárnica</a:t>
            </a:r>
            <a:r>
              <a:rPr lang="es-CL" altLang="es-CL" sz="1089" dirty="0"/>
              <a:t>, Santiago de Nueva Extremadura, 1574</a:t>
            </a:r>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a:off x="4731181" y="293415"/>
            <a:ext cx="4412819" cy="3088975"/>
          </a:xfrm>
          <a:prstGeom prst="rect">
            <a:avLst/>
          </a:prstGeom>
        </p:spPr>
      </p:pic>
      <p:sp>
        <p:nvSpPr>
          <p:cNvPr id="8" name="Rectángulo 7"/>
          <p:cNvSpPr/>
          <p:nvPr/>
        </p:nvSpPr>
        <p:spPr>
          <a:xfrm>
            <a:off x="2665614" y="3242786"/>
            <a:ext cx="2078005" cy="287771"/>
          </a:xfrm>
          <a:prstGeom prst="rect">
            <a:avLst/>
          </a:prstGeom>
        </p:spPr>
        <p:txBody>
          <a:bodyPr wrap="none">
            <a:spAutoFit/>
          </a:bodyPr>
          <a:lstStyle/>
          <a:p>
            <a:r>
              <a:rPr lang="es-CL" sz="1270" b="1" dirty="0">
                <a:solidFill>
                  <a:srgbClr val="000000"/>
                </a:solidFill>
                <a:latin typeface="Arial" panose="020B0604020202020204" pitchFamily="34" charset="0"/>
              </a:rPr>
              <a:t>CONQUISTA ESPAÑOLA</a:t>
            </a:r>
          </a:p>
        </p:txBody>
      </p:sp>
      <p:sp>
        <p:nvSpPr>
          <p:cNvPr id="2" name="Marcador de número de diapositiva 1"/>
          <p:cNvSpPr>
            <a:spLocks noGrp="1"/>
          </p:cNvSpPr>
          <p:nvPr>
            <p:ph type="sldNum" sz="quarter" idx="12"/>
          </p:nvPr>
        </p:nvSpPr>
        <p:spPr/>
        <p:txBody>
          <a:bodyPr/>
          <a:lstStyle/>
          <a:p>
            <a:fld id="{0E61FBEB-4997-4370-9208-E2699A9F876D}" type="slidenum">
              <a:rPr lang="es-CL" smtClean="0"/>
              <a:t>9</a:t>
            </a:fld>
            <a:endParaRPr lang="es-CL"/>
          </a:p>
        </p:txBody>
      </p:sp>
    </p:spTree>
    <p:extLst>
      <p:ext uri="{BB962C8B-B14F-4D97-AF65-F5344CB8AC3E}">
        <p14:creationId xmlns:p14="http://schemas.microsoft.com/office/powerpoint/2010/main" val="262079610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2326</TotalTime>
  <Words>2609</Words>
  <Application>Microsoft Office PowerPoint</Application>
  <PresentationFormat>Carta (216 x 279 mm)</PresentationFormat>
  <Paragraphs>309</Paragraphs>
  <Slides>47</Slides>
  <Notes>7</Notes>
  <HiddenSlides>0</HiddenSlides>
  <MMClips>0</MMClips>
  <ScaleCrop>false</ScaleCrop>
  <HeadingPairs>
    <vt:vector size="8" baseType="variant">
      <vt:variant>
        <vt:lpstr>Fuentes usadas</vt:lpstr>
      </vt:variant>
      <vt:variant>
        <vt:i4>3</vt:i4>
      </vt:variant>
      <vt:variant>
        <vt:lpstr>Tema</vt:lpstr>
      </vt:variant>
      <vt:variant>
        <vt:i4>1</vt:i4>
      </vt:variant>
      <vt:variant>
        <vt:lpstr>Servidores OLE incrustados</vt:lpstr>
      </vt:variant>
      <vt:variant>
        <vt:i4>1</vt:i4>
      </vt:variant>
      <vt:variant>
        <vt:lpstr>Títulos de diapositiva</vt:lpstr>
      </vt:variant>
      <vt:variant>
        <vt:i4>47</vt:i4>
      </vt:variant>
    </vt:vector>
  </HeadingPairs>
  <TitlesOfParts>
    <vt:vector size="52" baseType="lpstr">
      <vt:lpstr>Arial</vt:lpstr>
      <vt:lpstr>Calibri</vt:lpstr>
      <vt:lpstr>Calibri Light</vt:lpstr>
      <vt:lpstr>Tema de Office</vt:lpstr>
      <vt:lpstr>AutoCAD Drawing</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Ivan Molero</dc:creator>
  <cp:lastModifiedBy>Ivan Molero</cp:lastModifiedBy>
  <cp:revision>149</cp:revision>
  <dcterms:created xsi:type="dcterms:W3CDTF">2014-08-17T17:21:01Z</dcterms:created>
  <dcterms:modified xsi:type="dcterms:W3CDTF">2014-09-05T11:29:56Z</dcterms:modified>
</cp:coreProperties>
</file>